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796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14138-25E5-BE37-5C10-B6F7E6A9C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714546-46DC-C3F5-C07E-886F08B09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91965D-1337-9108-D68D-0041AE0B9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0CD311-37A9-D13D-AB50-84BBB1CE81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1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5.png"/><Relationship Id="rId7" Type="http://schemas.openxmlformats.org/officeDocument/2006/relationships/image" Target="../media/image7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18" Type="http://schemas.openxmlformats.org/officeDocument/2006/relationships/image" Target="../media/image95.png"/><Relationship Id="rId3" Type="http://schemas.openxmlformats.org/officeDocument/2006/relationships/image" Target="../media/image80.png"/><Relationship Id="rId21" Type="http://schemas.openxmlformats.org/officeDocument/2006/relationships/image" Target="../media/image98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17" Type="http://schemas.openxmlformats.org/officeDocument/2006/relationships/image" Target="../media/image94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93.png"/><Relationship Id="rId20" Type="http://schemas.openxmlformats.org/officeDocument/2006/relationships/image" Target="../media/image9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24" Type="http://schemas.openxmlformats.org/officeDocument/2006/relationships/image" Target="../media/image6.png"/><Relationship Id="rId5" Type="http://schemas.openxmlformats.org/officeDocument/2006/relationships/image" Target="../media/image82.png"/><Relationship Id="rId15" Type="http://schemas.openxmlformats.org/officeDocument/2006/relationships/image" Target="../media/image92.png"/><Relationship Id="rId23" Type="http://schemas.openxmlformats.org/officeDocument/2006/relationships/image" Target="../media/image100.png"/><Relationship Id="rId10" Type="http://schemas.openxmlformats.org/officeDocument/2006/relationships/image" Target="../media/image87.png"/><Relationship Id="rId19" Type="http://schemas.openxmlformats.org/officeDocument/2006/relationships/image" Target="../media/image96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Relationship Id="rId22" Type="http://schemas.openxmlformats.org/officeDocument/2006/relationships/image" Target="../media/image9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1.png"/><Relationship Id="rId7" Type="http://schemas.openxmlformats.org/officeDocument/2006/relationships/image" Target="../media/image10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3" Type="http://schemas.openxmlformats.org/officeDocument/2006/relationships/image" Target="../media/image105.png"/><Relationship Id="rId7" Type="http://schemas.openxmlformats.org/officeDocument/2006/relationships/image" Target="../media/image2.png"/><Relationship Id="rId12" Type="http://schemas.openxmlformats.org/officeDocument/2006/relationships/image" Target="../media/image1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111.png"/><Relationship Id="rId5" Type="http://schemas.openxmlformats.org/officeDocument/2006/relationships/image" Target="../media/image107.png"/><Relationship Id="rId15" Type="http://schemas.openxmlformats.org/officeDocument/2006/relationships/image" Target="../media/image6.png"/><Relationship Id="rId10" Type="http://schemas.openxmlformats.org/officeDocument/2006/relationships/image" Target="../media/image110.png"/><Relationship Id="rId4" Type="http://schemas.openxmlformats.org/officeDocument/2006/relationships/image" Target="../media/image106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177/1099800419860253" TargetMode="External"/><Relationship Id="rId13" Type="http://schemas.openxmlformats.org/officeDocument/2006/relationships/hyperlink" Target="https://doi.org/10.1155/2018/7631659" TargetMode="External"/><Relationship Id="rId3" Type="http://schemas.openxmlformats.org/officeDocument/2006/relationships/hyperlink" Target="https://doi.org/10.2196/diabetes.9743" TargetMode="External"/><Relationship Id="rId7" Type="http://schemas.openxmlformats.org/officeDocument/2006/relationships/hyperlink" Target="https://doi.org/10.1159/000515212" TargetMode="External"/><Relationship Id="rId12" Type="http://schemas.openxmlformats.org/officeDocument/2006/relationships/hyperlink" Target="https://doi.org/10.30886/estima.v20.1261_in" TargetMode="External"/><Relationship Id="rId2" Type="http://schemas.openxmlformats.org/officeDocument/2006/relationships/notesSlide" Target="../notesSlides/notesSlide17.xml"/><Relationship Id="rId16" Type="http://schemas.openxmlformats.org/officeDocument/2006/relationships/hyperlink" Target="https://doi.org/10.2196/11017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3390/ijerph18115597" TargetMode="External"/><Relationship Id="rId11" Type="http://schemas.openxmlformats.org/officeDocument/2006/relationships/hyperlink" Target="https://doi.org/10.1111/dme.15384" TargetMode="External"/><Relationship Id="rId5" Type="http://schemas.openxmlformats.org/officeDocument/2006/relationships/hyperlink" Target="https://doi.org/10.1590/1518-8345.6628.3945" TargetMode="External"/><Relationship Id="rId15" Type="http://schemas.openxmlformats.org/officeDocument/2006/relationships/hyperlink" Target="https://doi.org/10.1371/journal.pone.0228738" TargetMode="External"/><Relationship Id="rId10" Type="http://schemas.openxmlformats.org/officeDocument/2006/relationships/hyperlink" Target="https://doi.org/10.5114/pg.2021.104735" TargetMode="External"/><Relationship Id="rId4" Type="http://schemas.openxmlformats.org/officeDocument/2006/relationships/hyperlink" Target="https://doi.org/10.1177/0145721720935125" TargetMode="External"/><Relationship Id="rId9" Type="http://schemas.openxmlformats.org/officeDocument/2006/relationships/hyperlink" Target="https://doi.org/10.1002/edm2.369" TargetMode="External"/><Relationship Id="rId14" Type="http://schemas.openxmlformats.org/officeDocument/2006/relationships/hyperlink" Target="https://doi.org/10.1186/s12913-018-3412-3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6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6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5.png"/><Relationship Id="rId7" Type="http://schemas.openxmlformats.org/officeDocument/2006/relationships/image" Target="../media/image10.png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2.png"/><Relationship Id="rId5" Type="http://schemas.openxmlformats.org/officeDocument/2006/relationships/image" Target="../media/image27.png"/><Relationship Id="rId15" Type="http://schemas.openxmlformats.org/officeDocument/2006/relationships/image" Target="../media/image6.png"/><Relationship Id="rId10" Type="http://schemas.openxmlformats.org/officeDocument/2006/relationships/image" Target="../media/image31.png"/><Relationship Id="rId4" Type="http://schemas.openxmlformats.org/officeDocument/2006/relationships/image" Target="../media/image26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4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19" Type="http://schemas.openxmlformats.org/officeDocument/2006/relationships/image" Target="../media/image6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2.png"/><Relationship Id="rId7" Type="http://schemas.openxmlformats.org/officeDocument/2006/relationships/image" Target="../media/image5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11" Type="http://schemas.openxmlformats.org/officeDocument/2006/relationships/image" Target="../media/image6.png"/><Relationship Id="rId5" Type="http://schemas.openxmlformats.org/officeDocument/2006/relationships/image" Target="../media/image54.png"/><Relationship Id="rId10" Type="http://schemas.openxmlformats.org/officeDocument/2006/relationships/image" Target="../media/image58.png"/><Relationship Id="rId4" Type="http://schemas.openxmlformats.org/officeDocument/2006/relationships/image" Target="../media/image53.png"/><Relationship Id="rId9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59.png"/><Relationship Id="rId7" Type="http://schemas.openxmlformats.org/officeDocument/2006/relationships/image" Target="../media/image28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64.png"/><Relationship Id="rId5" Type="http://schemas.openxmlformats.org/officeDocument/2006/relationships/image" Target="../media/image61.png"/><Relationship Id="rId10" Type="http://schemas.openxmlformats.org/officeDocument/2006/relationships/image" Target="../media/image63.png"/><Relationship Id="rId4" Type="http://schemas.openxmlformats.org/officeDocument/2006/relationships/image" Target="../media/image60.png"/><Relationship Id="rId9" Type="http://schemas.openxmlformats.org/officeDocument/2006/relationships/image" Target="../media/image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30476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457200"/>
            <a:ext cx="4401007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DiabetWise AI</a:t>
            </a:r>
            <a:endParaRPr lang="en-US" sz="42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1295705"/>
            <a:ext cx="5873191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Indonesia Healthcare AI Hackathon 2025</a:t>
            </a:r>
            <a:endParaRPr lang="en-US" sz="21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3095244"/>
            <a:ext cx="509595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Smart Food Detection for Diabetes Management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81305" y="3535985"/>
            <a:ext cx="1457554" cy="381305"/>
          </a:xfrm>
          <a:prstGeom prst="roundRect">
            <a:avLst>
              <a:gd name="adj" fmla="val 119904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533095" y="3631082"/>
            <a:ext cx="12673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Theme: Diabetes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81305" y="4602175"/>
            <a:ext cx="9144000" cy="1867205"/>
          </a:xfrm>
          <a:prstGeom prst="roundRect">
            <a:avLst>
              <a:gd name="adj" fmla="val 1999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 txBox="1"/>
          <p:nvPr/>
        </p:nvSpPr>
        <p:spPr>
          <a:xfrm>
            <a:off x="571500" y="4821631"/>
            <a:ext cx="146212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TEAM MEMBERS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71500" y="5238598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694944" y="5352898"/>
            <a:ext cx="133502" cy="152705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4705502" y="5238598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571500" y="5864047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705502" y="5864047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 txBox="1"/>
          <p:nvPr/>
        </p:nvSpPr>
        <p:spPr>
          <a:xfrm>
            <a:off x="1067105" y="5231282"/>
            <a:ext cx="4956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ADIM</a:t>
            </a:r>
            <a:endParaRPr lang="en-US" sz="1200" dirty="0"/>
          </a:p>
        </p:txBody>
      </p:sp>
      <p:sp>
        <p:nvSpPr>
          <p:cNvPr id="17" name="Text 14"/>
          <p:cNvSpPr txBox="1"/>
          <p:nvPr/>
        </p:nvSpPr>
        <p:spPr>
          <a:xfrm>
            <a:off x="1067105" y="5459882"/>
            <a:ext cx="170352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Team Lead &amp; AI Developer</a:t>
            </a:r>
            <a:endParaRPr lang="en-US" sz="1000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4828946" y="5352898"/>
            <a:ext cx="133502" cy="152705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5201107" y="5231282"/>
            <a:ext cx="4288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AAA</a:t>
            </a:r>
            <a:endParaRPr lang="en-US" sz="1200" dirty="0"/>
          </a:p>
        </p:txBody>
      </p:sp>
      <p:sp>
        <p:nvSpPr>
          <p:cNvPr id="20" name="Text 16"/>
          <p:cNvSpPr txBox="1"/>
          <p:nvPr/>
        </p:nvSpPr>
        <p:spPr>
          <a:xfrm>
            <a:off x="5201107" y="5855818"/>
            <a:ext cx="4197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CCC</a:t>
            </a:r>
            <a:endParaRPr lang="en-US" sz="1200" dirty="0"/>
          </a:p>
        </p:txBody>
      </p:sp>
      <p:sp>
        <p:nvSpPr>
          <p:cNvPr id="21" name="Text 17"/>
          <p:cNvSpPr txBox="1"/>
          <p:nvPr/>
        </p:nvSpPr>
        <p:spPr>
          <a:xfrm>
            <a:off x="5201107" y="5459882"/>
            <a:ext cx="2113178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Expert &amp; Clinical Advisor</a:t>
            </a:r>
            <a:endParaRPr lang="en-US" sz="10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85800" y="5978347"/>
            <a:ext cx="152705" cy="152705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1067105" y="5855818"/>
            <a:ext cx="4096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BBB</a:t>
            </a:r>
            <a:endParaRPr lang="en-US" sz="1200" dirty="0"/>
          </a:p>
        </p:txBody>
      </p:sp>
      <p:sp>
        <p:nvSpPr>
          <p:cNvPr id="24" name="Text 19"/>
          <p:cNvSpPr txBox="1"/>
          <p:nvPr/>
        </p:nvSpPr>
        <p:spPr>
          <a:xfrm>
            <a:off x="1067105" y="6084418"/>
            <a:ext cx="128473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Research Assistant</a:t>
            </a:r>
            <a:endParaRPr lang="en-US" sz="10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rcRect t="-180" b="-180"/>
          <a:stretch/>
        </p:blipFill>
        <p:spPr>
          <a:xfrm>
            <a:off x="4800600" y="5978347"/>
            <a:ext cx="190195" cy="152705"/>
          </a:xfrm>
          <a:prstGeom prst="rect">
            <a:avLst/>
          </a:prstGeom>
        </p:spPr>
      </p:pic>
      <p:sp>
        <p:nvSpPr>
          <p:cNvPr id="26" name="Text 20"/>
          <p:cNvSpPr txBox="1"/>
          <p:nvPr/>
        </p:nvSpPr>
        <p:spPr>
          <a:xfrm>
            <a:off x="5201107" y="6084418"/>
            <a:ext cx="137983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Operations Assistant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9715500" y="4366260"/>
            <a:ext cx="1904695" cy="1904695"/>
          </a:xfrm>
          <a:prstGeom prst="roundRect">
            <a:avLst>
              <a:gd name="adj" fmla="val 5761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325405" y="4861865"/>
            <a:ext cx="685800" cy="914400"/>
          </a:xfrm>
          <a:prstGeom prst="rect">
            <a:avLst/>
          </a:prstGeom>
        </p:spPr>
      </p:pic>
      <p:sp>
        <p:nvSpPr>
          <p:cNvPr id="29" name="Shape 22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31" name="Shape 23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4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34" name="Text 25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973007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652515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Target Market &amp; User Segments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40142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AI's addressable market in Indonesia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5572354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81305" y="6262726"/>
            <a:ext cx="5572354" cy="1686154"/>
          </a:xfrm>
          <a:prstGeom prst="roundRect">
            <a:avLst>
              <a:gd name="adj" fmla="val 2451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571500" y="1788566"/>
            <a:ext cx="173553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targets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571500" y="2074773"/>
            <a:ext cx="504108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affected by diabetes directly and indirectly, addressing a critical healthcare gap in both urban centers and rural communities across the archipelago.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2179930" y="1788566"/>
            <a:ext cx="19165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25 million+ Indonesians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381305" y="3002890"/>
            <a:ext cx="277063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Primary User Segments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81305" y="3447288"/>
            <a:ext cx="5572354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81305" y="3447288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rcRect l="-21172" r="-21172"/>
          <a:stretch/>
        </p:blipFill>
        <p:spPr>
          <a:xfrm>
            <a:off x="562356" y="3599078"/>
            <a:ext cx="190195" cy="152705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381305" y="5818327"/>
            <a:ext cx="235092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Opportunity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381305" y="3999586"/>
            <a:ext cx="5572354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81305" y="3999586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81305" y="5104181"/>
            <a:ext cx="5572354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81305" y="5104181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 txBox="1"/>
          <p:nvPr/>
        </p:nvSpPr>
        <p:spPr>
          <a:xfrm>
            <a:off x="847649" y="3579876"/>
            <a:ext cx="5623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10.7M</a:t>
            </a:r>
            <a:endParaRPr lang="en-US" sz="1200" dirty="0"/>
          </a:p>
        </p:txBody>
      </p:sp>
      <p:sp>
        <p:nvSpPr>
          <p:cNvPr id="21" name="Text 18"/>
          <p:cNvSpPr txBox="1"/>
          <p:nvPr/>
        </p:nvSpPr>
        <p:spPr>
          <a:xfrm>
            <a:off x="1364285" y="3579876"/>
            <a:ext cx="20482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Diagnosed diabetes patients</a:t>
            </a:r>
            <a:endParaRPr lang="en-US" sz="1200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rcRect t="-180" b="-180"/>
          <a:stretch/>
        </p:blipFill>
        <p:spPr>
          <a:xfrm>
            <a:off x="562356" y="4151376"/>
            <a:ext cx="190195" cy="152705"/>
          </a:xfrm>
          <a:prstGeom prst="rect">
            <a:avLst/>
          </a:prstGeom>
        </p:spPr>
      </p:pic>
      <p:sp>
        <p:nvSpPr>
          <p:cNvPr id="23" name="Shape 19"/>
          <p:cNvSpPr/>
          <p:nvPr/>
        </p:nvSpPr>
        <p:spPr>
          <a:xfrm>
            <a:off x="381305" y="4551883"/>
            <a:ext cx="5572354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381305" y="4551883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 txBox="1"/>
          <p:nvPr/>
        </p:nvSpPr>
        <p:spPr>
          <a:xfrm>
            <a:off x="847649" y="4133088"/>
            <a:ext cx="4288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15M</a:t>
            </a:r>
            <a:endParaRPr lang="en-US" sz="1200" dirty="0"/>
          </a:p>
        </p:txBody>
      </p:sp>
      <p:sp>
        <p:nvSpPr>
          <p:cNvPr id="26" name="Text 22"/>
          <p:cNvSpPr txBox="1"/>
          <p:nvPr/>
        </p:nvSpPr>
        <p:spPr>
          <a:xfrm>
            <a:off x="847649" y="4685386"/>
            <a:ext cx="5148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30M+</a:t>
            </a:r>
            <a:endParaRPr lang="en-US" sz="1200" dirty="0"/>
          </a:p>
        </p:txBody>
      </p:sp>
      <p:sp>
        <p:nvSpPr>
          <p:cNvPr id="27" name="Text 23"/>
          <p:cNvSpPr txBox="1"/>
          <p:nvPr/>
        </p:nvSpPr>
        <p:spPr>
          <a:xfrm>
            <a:off x="1232611" y="4133088"/>
            <a:ext cx="1686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Pre-diabetic individuals</a:t>
            </a:r>
            <a:endParaRPr lang="en-US" sz="1200" dirty="0"/>
          </a:p>
        </p:txBody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5"/>
          <a:srcRect t="-180" b="-180"/>
          <a:stretch/>
        </p:blipFill>
        <p:spPr>
          <a:xfrm>
            <a:off x="562356" y="4704588"/>
            <a:ext cx="190195" cy="152705"/>
          </a:xfrm>
          <a:prstGeom prst="rect">
            <a:avLst/>
          </a:prstGeom>
        </p:spPr>
      </p:pic>
      <p:sp>
        <p:nvSpPr>
          <p:cNvPr id="29" name="Text 24"/>
          <p:cNvSpPr txBox="1"/>
          <p:nvPr/>
        </p:nvSpPr>
        <p:spPr>
          <a:xfrm>
            <a:off x="1314907" y="4685386"/>
            <a:ext cx="21150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Family members &amp; caregivers</a:t>
            </a:r>
            <a:endParaRPr lang="en-US" sz="1200" dirty="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rcRect l="-21172" r="-21172"/>
          <a:stretch/>
        </p:blipFill>
        <p:spPr>
          <a:xfrm>
            <a:off x="562356" y="5256886"/>
            <a:ext cx="190195" cy="152705"/>
          </a:xfrm>
          <a:prstGeom prst="rect">
            <a:avLst/>
          </a:prstGeom>
        </p:spPr>
      </p:pic>
      <p:sp>
        <p:nvSpPr>
          <p:cNvPr id="31" name="Text 25"/>
          <p:cNvSpPr txBox="1"/>
          <p:nvPr/>
        </p:nvSpPr>
        <p:spPr>
          <a:xfrm>
            <a:off x="847649" y="5237683"/>
            <a:ext cx="4764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10K+</a:t>
            </a:r>
            <a:endParaRPr lang="en-US" sz="1200" dirty="0"/>
          </a:p>
        </p:txBody>
      </p:sp>
      <p:sp>
        <p:nvSpPr>
          <p:cNvPr id="32" name="Text 26"/>
          <p:cNvSpPr txBox="1"/>
          <p:nvPr/>
        </p:nvSpPr>
        <p:spPr>
          <a:xfrm>
            <a:off x="1278331" y="5237683"/>
            <a:ext cx="24295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Healthcare workers at Puskesmas</a:t>
            </a:r>
            <a:endParaRPr lang="en-US" sz="1200" dirty="0"/>
          </a:p>
        </p:txBody>
      </p:sp>
      <p:sp>
        <p:nvSpPr>
          <p:cNvPr id="33" name="Text 27"/>
          <p:cNvSpPr txBox="1"/>
          <p:nvPr/>
        </p:nvSpPr>
        <p:spPr>
          <a:xfrm>
            <a:off x="761695" y="6491326"/>
            <a:ext cx="394563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$2.3 billion annual healthcare spending on diabetes</a:t>
            </a:r>
            <a:endParaRPr lang="en-US" sz="1300" dirty="0"/>
          </a:p>
        </p:txBody>
      </p:sp>
      <p:sp>
        <p:nvSpPr>
          <p:cNvPr id="34" name="Text 28"/>
          <p:cNvSpPr txBox="1"/>
          <p:nvPr/>
        </p:nvSpPr>
        <p:spPr>
          <a:xfrm>
            <a:off x="761695" y="6835140"/>
            <a:ext cx="508863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40% potential reduction in complications through early intervention</a:t>
            </a:r>
            <a:endParaRPr lang="en-US" sz="1300" dirty="0"/>
          </a:p>
        </p:txBody>
      </p:sp>
      <p:sp>
        <p:nvSpPr>
          <p:cNvPr id="35" name="Text 29"/>
          <p:cNvSpPr txBox="1"/>
          <p:nvPr/>
        </p:nvSpPr>
        <p:spPr>
          <a:xfrm>
            <a:off x="761695" y="7179869"/>
            <a:ext cx="43077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89% smartphone penetration enabling wide accessibility</a:t>
            </a:r>
            <a:endParaRPr lang="en-US" sz="1300" dirty="0"/>
          </a:p>
        </p:txBody>
      </p:sp>
      <p:sp>
        <p:nvSpPr>
          <p:cNvPr id="36" name="Text 30"/>
          <p:cNvSpPr txBox="1"/>
          <p:nvPr/>
        </p:nvSpPr>
        <p:spPr>
          <a:xfrm>
            <a:off x="761695" y="7524598"/>
            <a:ext cx="40791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Potential for 100+ Puskesmas integration nationwide</a:t>
            </a:r>
            <a:endParaRPr lang="en-US" sz="1300" dirty="0"/>
          </a:p>
        </p:txBody>
      </p:sp>
      <p:sp>
        <p:nvSpPr>
          <p:cNvPr id="37" name="Text 31"/>
          <p:cNvSpPr txBox="1"/>
          <p:nvPr/>
        </p:nvSpPr>
        <p:spPr>
          <a:xfrm>
            <a:off x="7926934" y="1816913"/>
            <a:ext cx="236098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Addressable Market</a:t>
            </a:r>
            <a:endParaRPr lang="en-US" sz="1600" dirty="0"/>
          </a:p>
        </p:txBody>
      </p:sp>
      <p:sp>
        <p:nvSpPr>
          <p:cNvPr id="38" name="Text 32"/>
          <p:cNvSpPr txBox="1"/>
          <p:nvPr/>
        </p:nvSpPr>
        <p:spPr>
          <a:xfrm>
            <a:off x="7671816" y="5566867"/>
            <a:ext cx="287487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Urban-Rural Distribution</a:t>
            </a:r>
            <a:endParaRPr lang="en-US" sz="1600" dirty="0"/>
          </a:p>
        </p:txBody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7"/>
          <a:srcRect l="-2" r="-2"/>
          <a:stretch/>
        </p:blipFill>
        <p:spPr>
          <a:xfrm>
            <a:off x="6238951" y="2261311"/>
            <a:ext cx="5572354" cy="2857500"/>
          </a:xfrm>
          <a:prstGeom prst="rect">
            <a:avLst/>
          </a:prstGeom>
        </p:spPr>
      </p:pic>
      <p:sp>
        <p:nvSpPr>
          <p:cNvPr id="40" name="Shape 33"/>
          <p:cNvSpPr/>
          <p:nvPr/>
        </p:nvSpPr>
        <p:spPr>
          <a:xfrm>
            <a:off x="6238951" y="6010351"/>
            <a:ext cx="5572354" cy="2667305"/>
          </a:xfrm>
          <a:prstGeom prst="roundRect">
            <a:avLst>
              <a:gd name="adj" fmla="val 979"/>
            </a:avLst>
          </a:prstGeom>
          <a:solidFill>
            <a:srgbClr val="F0F9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1" name="Image 5" descr="https://www.genspark.ai/image_placeholder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691018" y="6010351"/>
            <a:ext cx="2667305" cy="2667305"/>
          </a:xfrm>
          <a:prstGeom prst="rect">
            <a:avLst/>
          </a:prstGeom>
        </p:spPr>
      </p:pic>
      <p:sp>
        <p:nvSpPr>
          <p:cNvPr id="42" name="Shape 34"/>
          <p:cNvSpPr/>
          <p:nvPr/>
        </p:nvSpPr>
        <p:spPr>
          <a:xfrm>
            <a:off x="10737799" y="7988198"/>
            <a:ext cx="981151" cy="599846"/>
          </a:xfrm>
          <a:prstGeom prst="roundRect">
            <a:avLst>
              <a:gd name="adj" fmla="val 9679"/>
            </a:avLst>
          </a:prstGeom>
          <a:solidFill>
            <a:srgbClr val="FFFFFF">
              <a:alpha val="90000"/>
            </a:srgbClr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" name="Shape 35"/>
          <p:cNvSpPr/>
          <p:nvPr/>
        </p:nvSpPr>
        <p:spPr>
          <a:xfrm>
            <a:off x="10814609" y="8097926"/>
            <a:ext cx="114300" cy="114300"/>
          </a:xfrm>
          <a:prstGeom prst="roundRect">
            <a:avLst>
              <a:gd name="adj" fmla="val 133333"/>
            </a:avLst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36"/>
          <p:cNvSpPr txBox="1"/>
          <p:nvPr/>
        </p:nvSpPr>
        <p:spPr>
          <a:xfrm>
            <a:off x="10976458" y="8064094"/>
            <a:ext cx="75895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Urban (67%)</a:t>
            </a:r>
            <a:endParaRPr lang="en-US" sz="900" dirty="0"/>
          </a:p>
        </p:txBody>
      </p:sp>
      <p:sp>
        <p:nvSpPr>
          <p:cNvPr id="45" name="Text 37"/>
          <p:cNvSpPr txBox="1"/>
          <p:nvPr/>
        </p:nvSpPr>
        <p:spPr>
          <a:xfrm>
            <a:off x="10976458" y="8285378"/>
            <a:ext cx="71140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Rural (33%)</a:t>
            </a:r>
            <a:endParaRPr lang="en-US" sz="900" dirty="0"/>
          </a:p>
        </p:txBody>
      </p:sp>
      <p:sp>
        <p:nvSpPr>
          <p:cNvPr id="46" name="Shape 38"/>
          <p:cNvSpPr/>
          <p:nvPr/>
        </p:nvSpPr>
        <p:spPr>
          <a:xfrm>
            <a:off x="10814609" y="8319211"/>
            <a:ext cx="114300" cy="114300"/>
          </a:xfrm>
          <a:prstGeom prst="roundRect">
            <a:avLst>
              <a:gd name="adj" fmla="val 133333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Shape 39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49" name="Shape 40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1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51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52" name="Text 42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7704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441015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Competitive Analysis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420441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DiabetWise AI Outperforms Existing Solutions</a:t>
            </a:r>
            <a:endParaRPr lang="en-US" sz="14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1816913"/>
            <a:ext cx="358993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Current Solutions &amp; Limitations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81305" y="2261311"/>
            <a:ext cx="5572354" cy="714146"/>
          </a:xfrm>
          <a:prstGeom prst="rect">
            <a:avLst/>
          </a:prstGeom>
          <a:solidFill>
            <a:srgbClr val="F8F9FA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81305" y="2261311"/>
            <a:ext cx="38405" cy="714146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 txBox="1"/>
          <p:nvPr/>
        </p:nvSpPr>
        <p:spPr>
          <a:xfrm>
            <a:off x="562356" y="2403958"/>
            <a:ext cx="115488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MyFitnessPal</a:t>
            </a:r>
            <a:endParaRPr lang="en-US" sz="13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2665476"/>
            <a:ext cx="152705" cy="152705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381305" y="3065069"/>
            <a:ext cx="5572354" cy="714146"/>
          </a:xfrm>
          <a:prstGeom prst="rect">
            <a:avLst/>
          </a:prstGeom>
          <a:solidFill>
            <a:srgbClr val="F8F9FA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1305" y="3065069"/>
            <a:ext cx="38405" cy="714146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81305" y="3868826"/>
            <a:ext cx="5572354" cy="714146"/>
          </a:xfrm>
          <a:prstGeom prst="rect">
            <a:avLst/>
          </a:prstGeom>
          <a:solidFill>
            <a:srgbClr val="F8F9FA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81305" y="3868826"/>
            <a:ext cx="38405" cy="714146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 txBox="1"/>
          <p:nvPr/>
        </p:nvSpPr>
        <p:spPr>
          <a:xfrm>
            <a:off x="562356" y="3207715"/>
            <a:ext cx="8787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Foodvisor</a:t>
            </a:r>
            <a:endParaRPr lang="en-US" sz="1300" dirty="0"/>
          </a:p>
        </p:txBody>
      </p:sp>
      <p:sp>
        <p:nvSpPr>
          <p:cNvPr id="16" name="Text 13"/>
          <p:cNvSpPr txBox="1"/>
          <p:nvPr/>
        </p:nvSpPr>
        <p:spPr>
          <a:xfrm>
            <a:off x="562356" y="4012387"/>
            <a:ext cx="18022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Manual Food Tracking</a:t>
            </a:r>
            <a:endParaRPr lang="en-US" sz="1300" dirty="0"/>
          </a:p>
        </p:txBody>
      </p:sp>
      <p:sp>
        <p:nvSpPr>
          <p:cNvPr id="17" name="Text 14"/>
          <p:cNvSpPr txBox="1"/>
          <p:nvPr/>
        </p:nvSpPr>
        <p:spPr>
          <a:xfrm>
            <a:off x="562356" y="4816145"/>
            <a:ext cx="17172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Doctor Consultations</a:t>
            </a:r>
            <a:endParaRPr lang="en-US" sz="1300" dirty="0"/>
          </a:p>
        </p:txBody>
      </p:sp>
      <p:sp>
        <p:nvSpPr>
          <p:cNvPr id="18" name="Text 15"/>
          <p:cNvSpPr txBox="1"/>
          <p:nvPr/>
        </p:nvSpPr>
        <p:spPr>
          <a:xfrm>
            <a:off x="790956" y="2627071"/>
            <a:ext cx="24387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specific diabetes risk warnings</a:t>
            </a:r>
            <a:endParaRPr lang="en-US" sz="120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3469234"/>
            <a:ext cx="152705" cy="152705"/>
          </a:xfrm>
          <a:prstGeom prst="rect">
            <a:avLst/>
          </a:prstGeom>
        </p:spPr>
      </p:pic>
      <p:sp>
        <p:nvSpPr>
          <p:cNvPr id="20" name="Text 16"/>
          <p:cNvSpPr txBox="1"/>
          <p:nvPr/>
        </p:nvSpPr>
        <p:spPr>
          <a:xfrm>
            <a:off x="790956" y="3430829"/>
            <a:ext cx="24295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Indonesian food database</a:t>
            </a:r>
            <a:endParaRPr lang="en-US" sz="1200" dirty="0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4272991"/>
            <a:ext cx="152705" cy="152705"/>
          </a:xfrm>
          <a:prstGeom prst="rect">
            <a:avLst/>
          </a:prstGeom>
        </p:spPr>
      </p:pic>
      <p:sp>
        <p:nvSpPr>
          <p:cNvPr id="22" name="Shape 17"/>
          <p:cNvSpPr/>
          <p:nvPr/>
        </p:nvSpPr>
        <p:spPr>
          <a:xfrm>
            <a:off x="381305" y="4673498"/>
            <a:ext cx="5572354" cy="714146"/>
          </a:xfrm>
          <a:prstGeom prst="rect">
            <a:avLst/>
          </a:prstGeom>
          <a:solidFill>
            <a:srgbClr val="F8F9FA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381305" y="4673498"/>
            <a:ext cx="38405" cy="714146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 txBox="1"/>
          <p:nvPr/>
        </p:nvSpPr>
        <p:spPr>
          <a:xfrm>
            <a:off x="790956" y="4235501"/>
            <a:ext cx="30010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Time-consuming, error-prone, not real-time</a:t>
            </a:r>
            <a:endParaRPr lang="en-US" sz="12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5076749"/>
            <a:ext cx="152705" cy="152705"/>
          </a:xfrm>
          <a:prstGeom prst="rect">
            <a:avLst/>
          </a:prstGeom>
        </p:spPr>
      </p:pic>
      <p:sp>
        <p:nvSpPr>
          <p:cNvPr id="26" name="Text 20"/>
          <p:cNvSpPr txBox="1"/>
          <p:nvPr/>
        </p:nvSpPr>
        <p:spPr>
          <a:xfrm>
            <a:off x="790956" y="5039258"/>
            <a:ext cx="31437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Not real-time, expensive, limited accessibility</a:t>
            </a:r>
            <a:endParaRPr lang="en-US" sz="1200" dirty="0"/>
          </a:p>
        </p:txBody>
      </p:sp>
      <p:sp>
        <p:nvSpPr>
          <p:cNvPr id="27" name="Text 21"/>
          <p:cNvSpPr txBox="1"/>
          <p:nvPr/>
        </p:nvSpPr>
        <p:spPr>
          <a:xfrm>
            <a:off x="381305" y="5639105"/>
            <a:ext cx="242773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DiabetWise AI?</a:t>
            </a:r>
            <a:endParaRPr lang="en-US" sz="1600" dirty="0"/>
          </a:p>
        </p:txBody>
      </p:sp>
      <p:sp>
        <p:nvSpPr>
          <p:cNvPr id="28" name="Shape 22"/>
          <p:cNvSpPr/>
          <p:nvPr/>
        </p:nvSpPr>
        <p:spPr>
          <a:xfrm>
            <a:off x="381305" y="6083503"/>
            <a:ext cx="5572354" cy="1104595"/>
          </a:xfrm>
          <a:prstGeom prst="roundRect">
            <a:avLst>
              <a:gd name="adj" fmla="val 5709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3"/>
          <p:cNvSpPr/>
          <p:nvPr/>
        </p:nvSpPr>
        <p:spPr>
          <a:xfrm>
            <a:off x="381305" y="6083503"/>
            <a:ext cx="38405" cy="1104595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 txBox="1"/>
          <p:nvPr/>
        </p:nvSpPr>
        <p:spPr>
          <a:xfrm>
            <a:off x="571500" y="6263640"/>
            <a:ext cx="5253228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is the only solution offering Indonesia-specific food database with real-time diabetes risk assessment, offline capability, and Puskesmas integration, validated by healthcare professionals.</a:t>
            </a:r>
            <a:endParaRPr lang="en-US" sz="1300" dirty="0"/>
          </a:p>
        </p:txBody>
      </p:sp>
      <p:sp>
        <p:nvSpPr>
          <p:cNvPr id="31" name="Shape 25"/>
          <p:cNvSpPr/>
          <p:nvPr/>
        </p:nvSpPr>
        <p:spPr>
          <a:xfrm>
            <a:off x="6238951" y="2207362"/>
            <a:ext cx="2971800" cy="457200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9201607" y="2207362"/>
            <a:ext cx="1248156" cy="457200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10446106" y="2207362"/>
            <a:ext cx="1371600" cy="457200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28"/>
          <p:cNvSpPr txBox="1"/>
          <p:nvPr/>
        </p:nvSpPr>
        <p:spPr>
          <a:xfrm>
            <a:off x="6381598" y="2340864"/>
            <a:ext cx="7150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Features</a:t>
            </a:r>
            <a:endParaRPr lang="en-US" sz="1200" dirty="0"/>
          </a:p>
        </p:txBody>
      </p:sp>
      <p:sp>
        <p:nvSpPr>
          <p:cNvPr id="35" name="Text 29"/>
          <p:cNvSpPr txBox="1"/>
          <p:nvPr/>
        </p:nvSpPr>
        <p:spPr>
          <a:xfrm>
            <a:off x="9345168" y="2340864"/>
            <a:ext cx="9628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Competitors</a:t>
            </a:r>
            <a:endParaRPr lang="en-US" sz="1200" dirty="0"/>
          </a:p>
        </p:txBody>
      </p:sp>
      <p:sp>
        <p:nvSpPr>
          <p:cNvPr id="36" name="Text 30"/>
          <p:cNvSpPr txBox="1"/>
          <p:nvPr/>
        </p:nvSpPr>
        <p:spPr>
          <a:xfrm>
            <a:off x="10588752" y="2340864"/>
            <a:ext cx="10771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</a:t>
            </a:r>
            <a:endParaRPr lang="en-US" sz="1200" dirty="0"/>
          </a:p>
        </p:txBody>
      </p:sp>
      <p:sp>
        <p:nvSpPr>
          <p:cNvPr id="37" name="Shape 31"/>
          <p:cNvSpPr/>
          <p:nvPr/>
        </p:nvSpPr>
        <p:spPr>
          <a:xfrm>
            <a:off x="6238951" y="2664562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2"/>
          <p:cNvSpPr/>
          <p:nvPr/>
        </p:nvSpPr>
        <p:spPr>
          <a:xfrm>
            <a:off x="9201607" y="2664562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3"/>
          <p:cNvSpPr/>
          <p:nvPr/>
        </p:nvSpPr>
        <p:spPr>
          <a:xfrm>
            <a:off x="10446106" y="3130906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4"/>
          <p:cNvSpPr txBox="1"/>
          <p:nvPr/>
        </p:nvSpPr>
        <p:spPr>
          <a:xfrm>
            <a:off x="6381598" y="2807208"/>
            <a:ext cx="23719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Indonesia-specific food database</a:t>
            </a:r>
            <a:endParaRPr lang="en-US" sz="1200" dirty="0"/>
          </a:p>
        </p:txBody>
      </p:sp>
      <p:pic>
        <p:nvPicPr>
          <p:cNvPr id="41" name="Image 4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9345168" y="2816352"/>
            <a:ext cx="114300" cy="152705"/>
          </a:xfrm>
          <a:prstGeom prst="rect">
            <a:avLst/>
          </a:prstGeom>
        </p:spPr>
      </p:pic>
      <p:sp>
        <p:nvSpPr>
          <p:cNvPr id="42" name="Shape 35"/>
          <p:cNvSpPr/>
          <p:nvPr/>
        </p:nvSpPr>
        <p:spPr>
          <a:xfrm>
            <a:off x="10446106" y="2664562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2816352"/>
            <a:ext cx="133502" cy="152705"/>
          </a:xfrm>
          <a:prstGeom prst="rect">
            <a:avLst/>
          </a:prstGeom>
        </p:spPr>
      </p:pic>
      <p:sp>
        <p:nvSpPr>
          <p:cNvPr id="44" name="Shape 36"/>
          <p:cNvSpPr/>
          <p:nvPr/>
        </p:nvSpPr>
        <p:spPr>
          <a:xfrm>
            <a:off x="6238951" y="3130906"/>
            <a:ext cx="5572354" cy="46634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37"/>
          <p:cNvSpPr/>
          <p:nvPr/>
        </p:nvSpPr>
        <p:spPr>
          <a:xfrm>
            <a:off x="6238951" y="3130906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38"/>
          <p:cNvSpPr/>
          <p:nvPr/>
        </p:nvSpPr>
        <p:spPr>
          <a:xfrm>
            <a:off x="9201607" y="3130906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39"/>
          <p:cNvSpPr txBox="1"/>
          <p:nvPr/>
        </p:nvSpPr>
        <p:spPr>
          <a:xfrm>
            <a:off x="6381598" y="3273552"/>
            <a:ext cx="25246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Real-time diabetes risk assessment</a:t>
            </a:r>
            <a:endParaRPr lang="en-US" sz="1200" dirty="0"/>
          </a:p>
        </p:txBody>
      </p:sp>
      <p:pic>
        <p:nvPicPr>
          <p:cNvPr id="48" name="Image 6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9345168" y="3283610"/>
            <a:ext cx="114300" cy="152705"/>
          </a:xfrm>
          <a:prstGeom prst="rect">
            <a:avLst/>
          </a:prstGeom>
        </p:spPr>
      </p:pic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3283610"/>
            <a:ext cx="133502" cy="152705"/>
          </a:xfrm>
          <a:prstGeom prst="rect">
            <a:avLst/>
          </a:prstGeom>
        </p:spPr>
      </p:pic>
      <p:sp>
        <p:nvSpPr>
          <p:cNvPr id="50" name="Shape 40"/>
          <p:cNvSpPr/>
          <p:nvPr/>
        </p:nvSpPr>
        <p:spPr>
          <a:xfrm>
            <a:off x="6238951" y="3598164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Shape 41"/>
          <p:cNvSpPr/>
          <p:nvPr/>
        </p:nvSpPr>
        <p:spPr>
          <a:xfrm>
            <a:off x="9201607" y="3598164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42"/>
          <p:cNvSpPr txBox="1"/>
          <p:nvPr/>
        </p:nvSpPr>
        <p:spPr>
          <a:xfrm>
            <a:off x="6381598" y="3740810"/>
            <a:ext cx="23436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Dual AI system for high accuracy</a:t>
            </a:r>
            <a:endParaRPr lang="en-US" sz="1200" dirty="0"/>
          </a:p>
        </p:txBody>
      </p:sp>
      <p:pic>
        <p:nvPicPr>
          <p:cNvPr id="53" name="Image 8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9345168" y="3749954"/>
            <a:ext cx="114300" cy="152705"/>
          </a:xfrm>
          <a:prstGeom prst="rect">
            <a:avLst/>
          </a:prstGeom>
        </p:spPr>
      </p:pic>
      <p:sp>
        <p:nvSpPr>
          <p:cNvPr id="54" name="Shape 43"/>
          <p:cNvSpPr/>
          <p:nvPr/>
        </p:nvSpPr>
        <p:spPr>
          <a:xfrm>
            <a:off x="10446106" y="3598164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5" name="Image 9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3749954"/>
            <a:ext cx="133502" cy="152705"/>
          </a:xfrm>
          <a:prstGeom prst="rect">
            <a:avLst/>
          </a:prstGeom>
        </p:spPr>
      </p:pic>
      <p:sp>
        <p:nvSpPr>
          <p:cNvPr id="56" name="Shape 44"/>
          <p:cNvSpPr/>
          <p:nvPr/>
        </p:nvSpPr>
        <p:spPr>
          <a:xfrm>
            <a:off x="6238951" y="4064508"/>
            <a:ext cx="5572354" cy="46634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7" name="Shape 45"/>
          <p:cNvSpPr/>
          <p:nvPr/>
        </p:nvSpPr>
        <p:spPr>
          <a:xfrm>
            <a:off x="6238951" y="4064508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Shape 46"/>
          <p:cNvSpPr/>
          <p:nvPr/>
        </p:nvSpPr>
        <p:spPr>
          <a:xfrm>
            <a:off x="9201607" y="4064508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9" name="Shape 47"/>
          <p:cNvSpPr/>
          <p:nvPr/>
        </p:nvSpPr>
        <p:spPr>
          <a:xfrm>
            <a:off x="10446106" y="4064508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48"/>
          <p:cNvSpPr txBox="1"/>
          <p:nvPr/>
        </p:nvSpPr>
        <p:spPr>
          <a:xfrm>
            <a:off x="6381598" y="4207154"/>
            <a:ext cx="22293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capability for rural areas</a:t>
            </a:r>
            <a:endParaRPr lang="en-US" sz="1200" dirty="0"/>
          </a:p>
        </p:txBody>
      </p:sp>
      <p:pic>
        <p:nvPicPr>
          <p:cNvPr id="61" name="Image 10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9345168" y="4217213"/>
            <a:ext cx="114300" cy="152705"/>
          </a:xfrm>
          <a:prstGeom prst="rect">
            <a:avLst/>
          </a:prstGeom>
        </p:spPr>
      </p:pic>
      <p:pic>
        <p:nvPicPr>
          <p:cNvPr id="62" name="Image 11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4217213"/>
            <a:ext cx="133502" cy="152705"/>
          </a:xfrm>
          <a:prstGeom prst="rect">
            <a:avLst/>
          </a:prstGeom>
        </p:spPr>
      </p:pic>
      <p:sp>
        <p:nvSpPr>
          <p:cNvPr id="63" name="Shape 49"/>
          <p:cNvSpPr/>
          <p:nvPr/>
        </p:nvSpPr>
        <p:spPr>
          <a:xfrm>
            <a:off x="6238951" y="4998110"/>
            <a:ext cx="5572354" cy="46634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Shape 50"/>
          <p:cNvSpPr/>
          <p:nvPr/>
        </p:nvSpPr>
        <p:spPr>
          <a:xfrm>
            <a:off x="6238951" y="4530852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Shape 51"/>
          <p:cNvSpPr/>
          <p:nvPr/>
        </p:nvSpPr>
        <p:spPr>
          <a:xfrm>
            <a:off x="9201607" y="4530852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Shape 52"/>
          <p:cNvSpPr/>
          <p:nvPr/>
        </p:nvSpPr>
        <p:spPr>
          <a:xfrm>
            <a:off x="6238951" y="4998110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Shape 53"/>
          <p:cNvSpPr/>
          <p:nvPr/>
        </p:nvSpPr>
        <p:spPr>
          <a:xfrm>
            <a:off x="9201607" y="4998110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Text 54"/>
          <p:cNvSpPr txBox="1"/>
          <p:nvPr/>
        </p:nvSpPr>
        <p:spPr>
          <a:xfrm>
            <a:off x="6381598" y="4674413"/>
            <a:ext cx="17245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Educational component</a:t>
            </a:r>
            <a:endParaRPr lang="en-US" sz="1200" dirty="0"/>
          </a:p>
        </p:txBody>
      </p:sp>
      <p:pic>
        <p:nvPicPr>
          <p:cNvPr id="69" name="Image 12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9345168" y="4683557"/>
            <a:ext cx="133502" cy="152705"/>
          </a:xfrm>
          <a:prstGeom prst="rect">
            <a:avLst/>
          </a:prstGeom>
        </p:spPr>
      </p:pic>
      <p:sp>
        <p:nvSpPr>
          <p:cNvPr id="70" name="Shape 55"/>
          <p:cNvSpPr/>
          <p:nvPr/>
        </p:nvSpPr>
        <p:spPr>
          <a:xfrm>
            <a:off x="10446106" y="4530852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1" name="Image 13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4683557"/>
            <a:ext cx="133502" cy="152705"/>
          </a:xfrm>
          <a:prstGeom prst="rect">
            <a:avLst/>
          </a:prstGeom>
        </p:spPr>
      </p:pic>
      <p:sp>
        <p:nvSpPr>
          <p:cNvPr id="72" name="Shape 56"/>
          <p:cNvSpPr/>
          <p:nvPr/>
        </p:nvSpPr>
        <p:spPr>
          <a:xfrm>
            <a:off x="10446106" y="4998110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3" name="Text 57"/>
          <p:cNvSpPr txBox="1"/>
          <p:nvPr/>
        </p:nvSpPr>
        <p:spPr>
          <a:xfrm>
            <a:off x="6381598" y="5140757"/>
            <a:ext cx="16770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Puskesmas integration</a:t>
            </a:r>
            <a:endParaRPr lang="en-US" sz="1200" dirty="0"/>
          </a:p>
        </p:txBody>
      </p:sp>
      <p:pic>
        <p:nvPicPr>
          <p:cNvPr id="74" name="Image 14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9345168" y="5149901"/>
            <a:ext cx="114300" cy="152705"/>
          </a:xfrm>
          <a:prstGeom prst="rect">
            <a:avLst/>
          </a:prstGeom>
        </p:spPr>
      </p:pic>
      <p:pic>
        <p:nvPicPr>
          <p:cNvPr id="75" name="Image 15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5149901"/>
            <a:ext cx="133502" cy="152705"/>
          </a:xfrm>
          <a:prstGeom prst="rect">
            <a:avLst/>
          </a:prstGeom>
        </p:spPr>
      </p:pic>
      <p:sp>
        <p:nvSpPr>
          <p:cNvPr id="76" name="Shape 58"/>
          <p:cNvSpPr/>
          <p:nvPr/>
        </p:nvSpPr>
        <p:spPr>
          <a:xfrm>
            <a:off x="6238951" y="5464454"/>
            <a:ext cx="5572354" cy="466344"/>
          </a:xfrm>
          <a:prstGeom prst="rect">
            <a:avLst/>
          </a:prstGeom>
          <a:solidFill>
            <a:srgbClr val="E8F4F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7" name="Shape 59"/>
          <p:cNvSpPr/>
          <p:nvPr/>
        </p:nvSpPr>
        <p:spPr>
          <a:xfrm>
            <a:off x="6238951" y="5464454"/>
            <a:ext cx="29718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8" name="Shape 60"/>
          <p:cNvSpPr/>
          <p:nvPr/>
        </p:nvSpPr>
        <p:spPr>
          <a:xfrm>
            <a:off x="9201607" y="5464454"/>
            <a:ext cx="1248156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9" name="Text 61"/>
          <p:cNvSpPr txBox="1"/>
          <p:nvPr/>
        </p:nvSpPr>
        <p:spPr>
          <a:xfrm>
            <a:off x="6381598" y="5607101"/>
            <a:ext cx="18196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expert validation</a:t>
            </a:r>
            <a:endParaRPr lang="en-US" sz="1200" dirty="0"/>
          </a:p>
        </p:txBody>
      </p:sp>
      <p:pic>
        <p:nvPicPr>
          <p:cNvPr id="80" name="Image 16" descr="preencoded.png"/>
          <p:cNvPicPr>
            <a:picLocks noChangeAspect="1"/>
          </p:cNvPicPr>
          <p:nvPr/>
        </p:nvPicPr>
        <p:blipFill>
          <a:blip r:embed="rId4"/>
          <a:srcRect t="-100" b="-100"/>
          <a:stretch/>
        </p:blipFill>
        <p:spPr>
          <a:xfrm>
            <a:off x="9345168" y="5617159"/>
            <a:ext cx="114300" cy="152705"/>
          </a:xfrm>
          <a:prstGeom prst="rect">
            <a:avLst/>
          </a:prstGeom>
        </p:spPr>
      </p:pic>
      <p:sp>
        <p:nvSpPr>
          <p:cNvPr id="81" name="Shape 62"/>
          <p:cNvSpPr/>
          <p:nvPr/>
        </p:nvSpPr>
        <p:spPr>
          <a:xfrm>
            <a:off x="10446106" y="5464454"/>
            <a:ext cx="1371600" cy="9144"/>
          </a:xfrm>
          <a:prstGeom prst="rect">
            <a:avLst/>
          </a:prstGeom>
          <a:solidFill>
            <a:srgbClr val="E9ECE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2" name="Image 17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10588752" y="5617159"/>
            <a:ext cx="133502" cy="152705"/>
          </a:xfrm>
          <a:prstGeom prst="rect">
            <a:avLst/>
          </a:prstGeom>
        </p:spPr>
      </p:pic>
      <p:sp>
        <p:nvSpPr>
          <p:cNvPr id="83" name="Shape 63"/>
          <p:cNvSpPr/>
          <p:nvPr/>
        </p:nvSpPr>
        <p:spPr>
          <a:xfrm>
            <a:off x="7397496" y="6160313"/>
            <a:ext cx="3258007" cy="381305"/>
          </a:xfrm>
          <a:prstGeom prst="roundRect">
            <a:avLst>
              <a:gd name="adj" fmla="val 239808"/>
            </a:avLst>
          </a:prstGeom>
          <a:solidFill>
            <a:srgbClr val="D1FAE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4" name="Image 18" descr="preencoded.png"/>
          <p:cNvPicPr>
            <a:picLocks noChangeAspect="1"/>
          </p:cNvPicPr>
          <p:nvPr/>
        </p:nvPicPr>
        <p:blipFill>
          <a:blip r:embed="rId6"/>
          <a:srcRect t="-100" b="-100"/>
          <a:stretch/>
        </p:blipFill>
        <p:spPr>
          <a:xfrm>
            <a:off x="7550201" y="6274613"/>
            <a:ext cx="114300" cy="152705"/>
          </a:xfrm>
          <a:prstGeom prst="rect">
            <a:avLst/>
          </a:prstGeom>
        </p:spPr>
      </p:pic>
      <p:sp>
        <p:nvSpPr>
          <p:cNvPr id="85" name="Text 64"/>
          <p:cNvSpPr txBox="1"/>
          <p:nvPr/>
        </p:nvSpPr>
        <p:spPr>
          <a:xfrm>
            <a:off x="7740396" y="6236208"/>
            <a:ext cx="28767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65F4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First Indonesian-specific diabetic food AI</a:t>
            </a:r>
            <a:endParaRPr lang="en-US" sz="1200" dirty="0"/>
          </a:p>
        </p:txBody>
      </p:sp>
      <p:sp>
        <p:nvSpPr>
          <p:cNvPr id="86" name="Shape 65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7" name="Image 19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88" name="Shape 66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9" name="Text 67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90" name="Image 20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91" name="Text 68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911565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648675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Business Model &amp; Sustainability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485272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- Revenue Streams and Financial Projections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 txBox="1"/>
          <p:nvPr/>
        </p:nvSpPr>
        <p:spPr>
          <a:xfrm>
            <a:off x="571500" y="1788566"/>
            <a:ext cx="18690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utilizes a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571500" y="1788566"/>
            <a:ext cx="6078931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combining consumer and healthcare institution revenue streams to ensure sustainability while maximizing social impact.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2313432" y="1788566"/>
            <a:ext cx="222199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multi-tiered business model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381305" y="3002890"/>
            <a:ext cx="209397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Revenue Streams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81305" y="344728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81305" y="344728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100" b="-100"/>
          <a:stretch/>
        </p:blipFill>
        <p:spPr>
          <a:xfrm>
            <a:off x="562356" y="3589934"/>
            <a:ext cx="114300" cy="152705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381305" y="5218481"/>
            <a:ext cx="246522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 Projections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3724351" y="344728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724351" y="344728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81305" y="4275734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81305" y="4275734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724351" y="4275734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3724351" y="4275734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 txBox="1"/>
          <p:nvPr/>
        </p:nvSpPr>
        <p:spPr>
          <a:xfrm>
            <a:off x="771754" y="3579876"/>
            <a:ext cx="16294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Freemium Mobile App</a:t>
            </a:r>
            <a:endParaRPr lang="en-US" sz="1200" dirty="0"/>
          </a:p>
        </p:txBody>
      </p:sp>
      <p:sp>
        <p:nvSpPr>
          <p:cNvPr id="22" name="Text 19"/>
          <p:cNvSpPr txBox="1"/>
          <p:nvPr/>
        </p:nvSpPr>
        <p:spPr>
          <a:xfrm>
            <a:off x="466649" y="3728709"/>
            <a:ext cx="28200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Core features free, premium analytics $2/month</a:t>
            </a:r>
            <a:endParaRPr lang="en-US" sz="120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rcRect t="-180" b="-180"/>
          <a:stretch/>
        </p:blipFill>
        <p:spPr>
          <a:xfrm>
            <a:off x="3905402" y="3589934"/>
            <a:ext cx="190195" cy="152705"/>
          </a:xfrm>
          <a:prstGeom prst="rect">
            <a:avLst/>
          </a:prstGeom>
        </p:spPr>
      </p:pic>
      <p:sp>
        <p:nvSpPr>
          <p:cNvPr id="24" name="Text 20"/>
          <p:cNvSpPr txBox="1"/>
          <p:nvPr/>
        </p:nvSpPr>
        <p:spPr>
          <a:xfrm>
            <a:off x="4190695" y="3579876"/>
            <a:ext cx="11814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B2B Healthcare</a:t>
            </a:r>
            <a:endParaRPr lang="en-US" sz="1200" dirty="0"/>
          </a:p>
        </p:txBody>
      </p:sp>
      <p:sp>
        <p:nvSpPr>
          <p:cNvPr id="25" name="Text 21"/>
          <p:cNvSpPr txBox="1"/>
          <p:nvPr/>
        </p:nvSpPr>
        <p:spPr>
          <a:xfrm>
            <a:off x="847649" y="4409237"/>
            <a:ext cx="14100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API/SDK Licensing</a:t>
            </a:r>
            <a:endParaRPr lang="en-US" sz="1200" dirty="0"/>
          </a:p>
        </p:txBody>
      </p:sp>
      <p:sp>
        <p:nvSpPr>
          <p:cNvPr id="26" name="Text 22"/>
          <p:cNvSpPr txBox="1"/>
          <p:nvPr/>
        </p:nvSpPr>
        <p:spPr>
          <a:xfrm>
            <a:off x="3858301" y="3720003"/>
            <a:ext cx="2553005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Puskesmas integration at $50/month per facility</a:t>
            </a:r>
            <a:endParaRPr lang="en-US" sz="1200" dirty="0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5"/>
          <a:srcRect t="-180" b="-180"/>
          <a:stretch/>
        </p:blipFill>
        <p:spPr>
          <a:xfrm>
            <a:off x="562356" y="4418381"/>
            <a:ext cx="190195" cy="152705"/>
          </a:xfrm>
          <a:prstGeom prst="rect">
            <a:avLst/>
          </a:prstGeom>
        </p:spPr>
      </p:pic>
      <p:sp>
        <p:nvSpPr>
          <p:cNvPr id="28" name="Text 23"/>
          <p:cNvSpPr txBox="1"/>
          <p:nvPr/>
        </p:nvSpPr>
        <p:spPr>
          <a:xfrm>
            <a:off x="4153205" y="4409237"/>
            <a:ext cx="10195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 Insights</a:t>
            </a:r>
            <a:endParaRPr lang="en-US" sz="1200" dirty="0"/>
          </a:p>
        </p:txBody>
      </p:sp>
      <p:sp>
        <p:nvSpPr>
          <p:cNvPr id="29" name="Text 24"/>
          <p:cNvSpPr txBox="1"/>
          <p:nvPr/>
        </p:nvSpPr>
        <p:spPr>
          <a:xfrm>
            <a:off x="489485" y="4576628"/>
            <a:ext cx="27916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Third-party app integration at $0.01 per API call</a:t>
            </a:r>
            <a:endParaRPr lang="en-US" sz="1200" dirty="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905402" y="4418381"/>
            <a:ext cx="152705" cy="152705"/>
          </a:xfrm>
          <a:prstGeom prst="rect">
            <a:avLst/>
          </a:prstGeom>
        </p:spPr>
      </p:pic>
      <p:sp>
        <p:nvSpPr>
          <p:cNvPr id="31" name="Text 25"/>
          <p:cNvSpPr txBox="1"/>
          <p:nvPr/>
        </p:nvSpPr>
        <p:spPr>
          <a:xfrm>
            <a:off x="3838194" y="4633265"/>
            <a:ext cx="27916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Anonymized health trends for research at $5-10K per report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381305" y="5710428"/>
            <a:ext cx="1037844" cy="4187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1412748" y="5710428"/>
            <a:ext cx="1114654" cy="4187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28"/>
          <p:cNvSpPr/>
          <p:nvPr/>
        </p:nvSpPr>
        <p:spPr>
          <a:xfrm>
            <a:off x="2526487" y="5710428"/>
            <a:ext cx="1266444" cy="4187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29"/>
          <p:cNvSpPr/>
          <p:nvPr/>
        </p:nvSpPr>
        <p:spPr>
          <a:xfrm>
            <a:off x="3791102" y="5710428"/>
            <a:ext cx="3276295" cy="4187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0"/>
          <p:cNvSpPr txBox="1"/>
          <p:nvPr/>
        </p:nvSpPr>
        <p:spPr>
          <a:xfrm>
            <a:off x="523951" y="5824728"/>
            <a:ext cx="7050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Timeline</a:t>
            </a:r>
            <a:endParaRPr lang="en-US" sz="1200" dirty="0"/>
          </a:p>
        </p:txBody>
      </p:sp>
      <p:sp>
        <p:nvSpPr>
          <p:cNvPr id="37" name="Text 31"/>
          <p:cNvSpPr txBox="1"/>
          <p:nvPr/>
        </p:nvSpPr>
        <p:spPr>
          <a:xfrm>
            <a:off x="1555394" y="5824728"/>
            <a:ext cx="5148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Users</a:t>
            </a:r>
            <a:endParaRPr lang="en-US" sz="1200" dirty="0"/>
          </a:p>
        </p:txBody>
      </p:sp>
      <p:sp>
        <p:nvSpPr>
          <p:cNvPr id="38" name="Text 32"/>
          <p:cNvSpPr txBox="1"/>
          <p:nvPr/>
        </p:nvSpPr>
        <p:spPr>
          <a:xfrm>
            <a:off x="2669134" y="5824728"/>
            <a:ext cx="7050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Revenue</a:t>
            </a:r>
            <a:endParaRPr lang="en-US" sz="1200" dirty="0"/>
          </a:p>
        </p:txBody>
      </p:sp>
      <p:sp>
        <p:nvSpPr>
          <p:cNvPr id="39" name="Text 33"/>
          <p:cNvSpPr txBox="1"/>
          <p:nvPr/>
        </p:nvSpPr>
        <p:spPr>
          <a:xfrm>
            <a:off x="3933749" y="5824728"/>
            <a:ext cx="10771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Key Milestone</a:t>
            </a:r>
            <a:endParaRPr lang="en-US" sz="1200" dirty="0"/>
          </a:p>
        </p:txBody>
      </p:sp>
      <p:sp>
        <p:nvSpPr>
          <p:cNvPr id="40" name="Shape 34"/>
          <p:cNvSpPr/>
          <p:nvPr/>
        </p:nvSpPr>
        <p:spPr>
          <a:xfrm>
            <a:off x="381305" y="6586423"/>
            <a:ext cx="1037844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5"/>
          <p:cNvSpPr/>
          <p:nvPr/>
        </p:nvSpPr>
        <p:spPr>
          <a:xfrm>
            <a:off x="1412748" y="6586423"/>
            <a:ext cx="1114654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36"/>
          <p:cNvSpPr/>
          <p:nvPr/>
        </p:nvSpPr>
        <p:spPr>
          <a:xfrm>
            <a:off x="2526487" y="6586423"/>
            <a:ext cx="1266444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37"/>
          <p:cNvSpPr/>
          <p:nvPr/>
        </p:nvSpPr>
        <p:spPr>
          <a:xfrm>
            <a:off x="3791102" y="6586423"/>
            <a:ext cx="3276295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Shape 38"/>
          <p:cNvSpPr/>
          <p:nvPr/>
        </p:nvSpPr>
        <p:spPr>
          <a:xfrm>
            <a:off x="381305" y="7048195"/>
            <a:ext cx="1037844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39"/>
          <p:cNvSpPr/>
          <p:nvPr/>
        </p:nvSpPr>
        <p:spPr>
          <a:xfrm>
            <a:off x="1412748" y="7048195"/>
            <a:ext cx="1114654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40"/>
          <p:cNvSpPr/>
          <p:nvPr/>
        </p:nvSpPr>
        <p:spPr>
          <a:xfrm>
            <a:off x="2526487" y="7048195"/>
            <a:ext cx="1266444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Shape 41"/>
          <p:cNvSpPr/>
          <p:nvPr/>
        </p:nvSpPr>
        <p:spPr>
          <a:xfrm>
            <a:off x="3791102" y="7048195"/>
            <a:ext cx="3276295" cy="9144"/>
          </a:xfrm>
          <a:prstGeom prst="rect">
            <a:avLst/>
          </a:prstGeom>
          <a:solidFill>
            <a:srgbClr val="E2E8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2"/>
          <p:cNvSpPr txBox="1"/>
          <p:nvPr/>
        </p:nvSpPr>
        <p:spPr>
          <a:xfrm>
            <a:off x="523951" y="6262726"/>
            <a:ext cx="543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 1</a:t>
            </a:r>
            <a:endParaRPr lang="en-US" sz="1200" dirty="0"/>
          </a:p>
        </p:txBody>
      </p:sp>
      <p:sp>
        <p:nvSpPr>
          <p:cNvPr id="49" name="Text 43"/>
          <p:cNvSpPr txBox="1"/>
          <p:nvPr/>
        </p:nvSpPr>
        <p:spPr>
          <a:xfrm>
            <a:off x="1555394" y="6262726"/>
            <a:ext cx="5815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50,000</a:t>
            </a:r>
            <a:endParaRPr lang="en-US" sz="1200" dirty="0"/>
          </a:p>
        </p:txBody>
      </p:sp>
      <p:sp>
        <p:nvSpPr>
          <p:cNvPr id="50" name="Text 44"/>
          <p:cNvSpPr txBox="1"/>
          <p:nvPr/>
        </p:nvSpPr>
        <p:spPr>
          <a:xfrm>
            <a:off x="2669134" y="6262726"/>
            <a:ext cx="6675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$60,000</a:t>
            </a:r>
            <a:endParaRPr lang="en-US" sz="1200" dirty="0"/>
          </a:p>
        </p:txBody>
      </p:sp>
      <p:sp>
        <p:nvSpPr>
          <p:cNvPr id="51" name="Text 45"/>
          <p:cNvSpPr txBox="1"/>
          <p:nvPr/>
        </p:nvSpPr>
        <p:spPr>
          <a:xfrm>
            <a:off x="3933749" y="6262726"/>
            <a:ext cx="14484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 Puskesmas pilot</a:t>
            </a:r>
            <a:endParaRPr lang="en-US" sz="1200" dirty="0"/>
          </a:p>
        </p:txBody>
      </p:sp>
      <p:sp>
        <p:nvSpPr>
          <p:cNvPr id="52" name="Text 46"/>
          <p:cNvSpPr txBox="1"/>
          <p:nvPr/>
        </p:nvSpPr>
        <p:spPr>
          <a:xfrm>
            <a:off x="523951" y="6729070"/>
            <a:ext cx="543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 2</a:t>
            </a:r>
            <a:endParaRPr lang="en-US" sz="1200" dirty="0"/>
          </a:p>
        </p:txBody>
      </p:sp>
      <p:sp>
        <p:nvSpPr>
          <p:cNvPr id="53" name="Text 47"/>
          <p:cNvSpPr txBox="1"/>
          <p:nvPr/>
        </p:nvSpPr>
        <p:spPr>
          <a:xfrm>
            <a:off x="1555394" y="6729070"/>
            <a:ext cx="6675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500,000</a:t>
            </a:r>
            <a:endParaRPr lang="en-US" sz="1200" dirty="0"/>
          </a:p>
        </p:txBody>
      </p:sp>
      <p:sp>
        <p:nvSpPr>
          <p:cNvPr id="54" name="Text 48"/>
          <p:cNvSpPr txBox="1"/>
          <p:nvPr/>
        </p:nvSpPr>
        <p:spPr>
          <a:xfrm>
            <a:off x="2669134" y="6729070"/>
            <a:ext cx="7525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$600,000</a:t>
            </a:r>
            <a:endParaRPr lang="en-US" sz="1200" dirty="0"/>
          </a:p>
        </p:txBody>
      </p:sp>
      <p:sp>
        <p:nvSpPr>
          <p:cNvPr id="55" name="Text 49"/>
          <p:cNvSpPr txBox="1"/>
          <p:nvPr/>
        </p:nvSpPr>
        <p:spPr>
          <a:xfrm>
            <a:off x="3933749" y="6729070"/>
            <a:ext cx="20574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100+ Puskesmas integration</a:t>
            </a:r>
            <a:endParaRPr lang="en-US" sz="1200" dirty="0"/>
          </a:p>
        </p:txBody>
      </p:sp>
      <p:sp>
        <p:nvSpPr>
          <p:cNvPr id="56" name="Text 50"/>
          <p:cNvSpPr txBox="1"/>
          <p:nvPr/>
        </p:nvSpPr>
        <p:spPr>
          <a:xfrm>
            <a:off x="523951" y="7196328"/>
            <a:ext cx="543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 3</a:t>
            </a:r>
            <a:endParaRPr lang="en-US" sz="1200" dirty="0"/>
          </a:p>
        </p:txBody>
      </p:sp>
      <p:sp>
        <p:nvSpPr>
          <p:cNvPr id="57" name="Text 51"/>
          <p:cNvSpPr txBox="1"/>
          <p:nvPr/>
        </p:nvSpPr>
        <p:spPr>
          <a:xfrm>
            <a:off x="1555394" y="7196328"/>
            <a:ext cx="7818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2,000,000</a:t>
            </a:r>
            <a:endParaRPr lang="en-US" sz="1200" dirty="0"/>
          </a:p>
        </p:txBody>
      </p:sp>
      <p:sp>
        <p:nvSpPr>
          <p:cNvPr id="58" name="Text 52"/>
          <p:cNvSpPr txBox="1"/>
          <p:nvPr/>
        </p:nvSpPr>
        <p:spPr>
          <a:xfrm>
            <a:off x="2669134" y="7196328"/>
            <a:ext cx="9052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$2.4 million</a:t>
            </a:r>
            <a:endParaRPr lang="en-US" sz="1200" dirty="0"/>
          </a:p>
        </p:txBody>
      </p:sp>
      <p:sp>
        <p:nvSpPr>
          <p:cNvPr id="59" name="Text 53"/>
          <p:cNvSpPr txBox="1"/>
          <p:nvPr/>
        </p:nvSpPr>
        <p:spPr>
          <a:xfrm>
            <a:off x="3933749" y="7196328"/>
            <a:ext cx="26106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National scale &amp; insurers partnership</a:t>
            </a:r>
            <a:endParaRPr lang="en-US" sz="1200" dirty="0"/>
          </a:p>
        </p:txBody>
      </p:sp>
      <p:sp>
        <p:nvSpPr>
          <p:cNvPr id="60" name="Shape 54"/>
          <p:cNvSpPr/>
          <p:nvPr/>
        </p:nvSpPr>
        <p:spPr>
          <a:xfrm>
            <a:off x="381305" y="7671816"/>
            <a:ext cx="6687007" cy="923544"/>
          </a:xfrm>
          <a:prstGeom prst="roundRect">
            <a:avLst>
              <a:gd name="adj" fmla="val 816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1" name="Text 55"/>
          <p:cNvSpPr txBox="1"/>
          <p:nvPr/>
        </p:nvSpPr>
        <p:spPr>
          <a:xfrm>
            <a:off x="571500" y="7900416"/>
            <a:ext cx="188823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Break-even expected by</a:t>
            </a:r>
            <a:endParaRPr lang="en-US" sz="1300" dirty="0"/>
          </a:p>
        </p:txBody>
      </p:sp>
      <p:sp>
        <p:nvSpPr>
          <p:cNvPr id="62" name="Text 56"/>
          <p:cNvSpPr txBox="1"/>
          <p:nvPr/>
        </p:nvSpPr>
        <p:spPr>
          <a:xfrm>
            <a:off x="2948940" y="7900416"/>
            <a:ext cx="37362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 operations. ROI projections show potential for</a:t>
            </a:r>
            <a:endParaRPr lang="en-US" sz="1300" dirty="0"/>
          </a:p>
        </p:txBody>
      </p:sp>
      <p:sp>
        <p:nvSpPr>
          <p:cNvPr id="63" name="Text 57"/>
          <p:cNvSpPr txBox="1"/>
          <p:nvPr/>
        </p:nvSpPr>
        <p:spPr>
          <a:xfrm>
            <a:off x="1020470" y="8169250"/>
            <a:ext cx="13743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by end of Year 3.</a:t>
            </a:r>
            <a:endParaRPr lang="en-US" sz="1300" dirty="0"/>
          </a:p>
        </p:txBody>
      </p:sp>
      <p:sp>
        <p:nvSpPr>
          <p:cNvPr id="64" name="Text 58"/>
          <p:cNvSpPr txBox="1"/>
          <p:nvPr/>
        </p:nvSpPr>
        <p:spPr>
          <a:xfrm>
            <a:off x="2328062" y="7900416"/>
            <a:ext cx="75529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8</a:t>
            </a:r>
            <a:endParaRPr lang="en-US" sz="1300" dirty="0"/>
          </a:p>
        </p:txBody>
      </p:sp>
      <p:sp>
        <p:nvSpPr>
          <p:cNvPr id="65" name="Text 59"/>
          <p:cNvSpPr txBox="1"/>
          <p:nvPr/>
        </p:nvSpPr>
        <p:spPr>
          <a:xfrm>
            <a:off x="571500" y="7900416"/>
            <a:ext cx="628924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5x return</a:t>
            </a:r>
            <a:endParaRPr lang="en-US" sz="1300" dirty="0"/>
          </a:p>
        </p:txBody>
      </p:sp>
      <p:pic>
        <p:nvPicPr>
          <p:cNvPr id="66" name="Image 4" descr="preencoded.png"/>
          <p:cNvPicPr>
            <a:picLocks noChangeAspect="1"/>
          </p:cNvPicPr>
          <p:nvPr/>
        </p:nvPicPr>
        <p:blipFill>
          <a:blip r:embed="rId7"/>
          <a:srcRect l="-1" r="-1"/>
          <a:stretch/>
        </p:blipFill>
        <p:spPr>
          <a:xfrm>
            <a:off x="7438644" y="3670402"/>
            <a:ext cx="4286707" cy="3238805"/>
          </a:xfrm>
          <a:prstGeom prst="rect">
            <a:avLst/>
          </a:prstGeom>
        </p:spPr>
      </p:pic>
      <p:sp>
        <p:nvSpPr>
          <p:cNvPr id="67" name="Shape 60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8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9" name="Shape 61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Text 62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71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72" name="Text 63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973007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549645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Implementation Roadmap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357621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From 48-Hour Hackathon to National Scale</a:t>
            </a:r>
            <a:endParaRPr lang="en-US" sz="14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1816913"/>
            <a:ext cx="307512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48-Hour Hackathon Phase</a:t>
            </a:r>
            <a:endParaRPr lang="en-US" sz="1600" dirty="0"/>
          </a:p>
        </p:txBody>
      </p:sp>
      <p:sp>
        <p:nvSpPr>
          <p:cNvPr id="7" name="Text 5"/>
          <p:cNvSpPr txBox="1"/>
          <p:nvPr/>
        </p:nvSpPr>
        <p:spPr>
          <a:xfrm>
            <a:off x="381305" y="6175858"/>
            <a:ext cx="228417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Success Milestones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81305" y="2308860"/>
            <a:ext cx="5572354" cy="1733702"/>
          </a:xfrm>
          <a:prstGeom prst="roundRect">
            <a:avLst>
              <a:gd name="adj" fmla="val 2318"/>
            </a:avLst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81305" y="2308860"/>
            <a:ext cx="38405" cy="1733702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2489911"/>
            <a:ext cx="152705" cy="152705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381305" y="4185209"/>
            <a:ext cx="5572354" cy="1733702"/>
          </a:xfrm>
          <a:prstGeom prst="roundRect">
            <a:avLst>
              <a:gd name="adj" fmla="val 2318"/>
            </a:avLst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1305" y="4185209"/>
            <a:ext cx="38405" cy="1733702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 txBox="1"/>
          <p:nvPr/>
        </p:nvSpPr>
        <p:spPr>
          <a:xfrm>
            <a:off x="809244" y="2451506"/>
            <a:ext cx="12673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Day 1 (24 Hours)</a:t>
            </a:r>
            <a:endParaRPr lang="en-US" sz="1200" dirty="0"/>
          </a:p>
        </p:txBody>
      </p:sp>
      <p:sp>
        <p:nvSpPr>
          <p:cNvPr id="14" name="Text 11"/>
          <p:cNvSpPr txBox="1"/>
          <p:nvPr/>
        </p:nvSpPr>
        <p:spPr>
          <a:xfrm>
            <a:off x="809244" y="4327855"/>
            <a:ext cx="12673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Day 2 (24 Hours)</a:t>
            </a:r>
            <a:endParaRPr lang="en-US" sz="1200" dirty="0"/>
          </a:p>
        </p:txBody>
      </p:sp>
      <p:sp>
        <p:nvSpPr>
          <p:cNvPr id="15" name="Text 12"/>
          <p:cNvSpPr txBox="1"/>
          <p:nvPr/>
        </p:nvSpPr>
        <p:spPr>
          <a:xfrm>
            <a:off x="847649" y="2775204"/>
            <a:ext cx="27249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1-4: Setup &amp; data preprocessing</a:t>
            </a:r>
            <a:endParaRPr lang="en-US" sz="1200" dirty="0"/>
          </a:p>
        </p:txBody>
      </p:sp>
      <p:sp>
        <p:nvSpPr>
          <p:cNvPr id="16" name="Text 13"/>
          <p:cNvSpPr txBox="1"/>
          <p:nvPr/>
        </p:nvSpPr>
        <p:spPr>
          <a:xfrm>
            <a:off x="847649" y="3061411"/>
            <a:ext cx="46488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5-12: AI model training (Food detection + Calorie estimation)</a:t>
            </a:r>
            <a:endParaRPr lang="en-US" sz="1200" dirty="0"/>
          </a:p>
        </p:txBody>
      </p:sp>
      <p:sp>
        <p:nvSpPr>
          <p:cNvPr id="17" name="Text 14"/>
          <p:cNvSpPr txBox="1"/>
          <p:nvPr/>
        </p:nvSpPr>
        <p:spPr>
          <a:xfrm>
            <a:off x="847649" y="3346704"/>
            <a:ext cx="37536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13-20: UI/UX design &amp; mobile app development</a:t>
            </a:r>
            <a:endParaRPr lang="en-US" sz="1200" dirty="0"/>
          </a:p>
        </p:txBody>
      </p:sp>
      <p:sp>
        <p:nvSpPr>
          <p:cNvPr id="18" name="Text 15"/>
          <p:cNvSpPr txBox="1"/>
          <p:nvPr/>
        </p:nvSpPr>
        <p:spPr>
          <a:xfrm>
            <a:off x="847649" y="3632911"/>
            <a:ext cx="30769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21-24: Basic API integration &amp; testing</a:t>
            </a:r>
            <a:endParaRPr lang="en-US" sz="120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62356" y="4366260"/>
            <a:ext cx="152705" cy="152705"/>
          </a:xfrm>
          <a:prstGeom prst="rect">
            <a:avLst/>
          </a:prstGeom>
        </p:spPr>
      </p:pic>
      <p:sp>
        <p:nvSpPr>
          <p:cNvPr id="20" name="Text 16"/>
          <p:cNvSpPr txBox="1"/>
          <p:nvPr/>
        </p:nvSpPr>
        <p:spPr>
          <a:xfrm>
            <a:off x="847649" y="4652467"/>
            <a:ext cx="40581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1-8: AI model optimization &amp; accuracy improvement</a:t>
            </a:r>
            <a:endParaRPr lang="en-US" sz="1200" dirty="0"/>
          </a:p>
        </p:txBody>
      </p:sp>
      <p:sp>
        <p:nvSpPr>
          <p:cNvPr id="21" name="Text 17"/>
          <p:cNvSpPr txBox="1"/>
          <p:nvPr/>
        </p:nvSpPr>
        <p:spPr>
          <a:xfrm>
            <a:off x="847649" y="4937760"/>
            <a:ext cx="39346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9-16: Complete mobile app development &amp; testing</a:t>
            </a:r>
            <a:endParaRPr lang="en-US" sz="1200" dirty="0"/>
          </a:p>
        </p:txBody>
      </p:sp>
      <p:sp>
        <p:nvSpPr>
          <p:cNvPr id="22" name="Text 18"/>
          <p:cNvSpPr txBox="1"/>
          <p:nvPr/>
        </p:nvSpPr>
        <p:spPr>
          <a:xfrm>
            <a:off x="847649" y="5223967"/>
            <a:ext cx="30385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17-20: Integration testing &amp; bug fixes</a:t>
            </a:r>
            <a:endParaRPr lang="en-US" sz="1200" dirty="0"/>
          </a:p>
        </p:txBody>
      </p:sp>
      <p:sp>
        <p:nvSpPr>
          <p:cNvPr id="23" name="Text 19"/>
          <p:cNvSpPr txBox="1"/>
          <p:nvPr/>
        </p:nvSpPr>
        <p:spPr>
          <a:xfrm>
            <a:off x="847649" y="5509260"/>
            <a:ext cx="31629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Hours 21-24: Pitch preparation &amp; demo setup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381305" y="6620256"/>
            <a:ext cx="5572354" cy="1790395"/>
          </a:xfrm>
          <a:prstGeom prst="roundRect">
            <a:avLst>
              <a:gd name="adj" fmla="val 2173"/>
            </a:avLst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381305" y="6620256"/>
            <a:ext cx="38405" cy="1790395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 txBox="1"/>
          <p:nvPr/>
        </p:nvSpPr>
        <p:spPr>
          <a:xfrm>
            <a:off x="847649" y="6858000"/>
            <a:ext cx="33055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Week 1: Working prototype with 80%+ accuracy</a:t>
            </a:r>
            <a:endParaRPr lang="en-US" sz="1200" dirty="0"/>
          </a:p>
        </p:txBody>
      </p:sp>
      <p:sp>
        <p:nvSpPr>
          <p:cNvPr id="27" name="Text 23"/>
          <p:cNvSpPr txBox="1"/>
          <p:nvPr/>
        </p:nvSpPr>
        <p:spPr>
          <a:xfrm>
            <a:off x="847649" y="7144207"/>
            <a:ext cx="25914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1: 1,000 beta users registered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847649" y="7429500"/>
            <a:ext cx="27057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3: Clinical validation completed</a:t>
            </a:r>
            <a:endParaRPr lang="en-US" sz="1200" dirty="0"/>
          </a:p>
        </p:txBody>
      </p:sp>
      <p:sp>
        <p:nvSpPr>
          <p:cNvPr id="29" name="Text 25"/>
          <p:cNvSpPr txBox="1"/>
          <p:nvPr/>
        </p:nvSpPr>
        <p:spPr>
          <a:xfrm>
            <a:off x="847649" y="7715707"/>
            <a:ext cx="20674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6: 50,000 active users</a:t>
            </a:r>
            <a:endParaRPr lang="en-US" sz="1200" dirty="0"/>
          </a:p>
        </p:txBody>
      </p:sp>
      <p:sp>
        <p:nvSpPr>
          <p:cNvPr id="30" name="Text 26"/>
          <p:cNvSpPr txBox="1"/>
          <p:nvPr/>
        </p:nvSpPr>
        <p:spPr>
          <a:xfrm>
            <a:off x="847649" y="8001000"/>
            <a:ext cx="3810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12: 500,000 users + 100 Puskesmas integration</a:t>
            </a:r>
            <a:endParaRPr lang="en-US" sz="1200" dirty="0"/>
          </a:p>
        </p:txBody>
      </p:sp>
      <p:sp>
        <p:nvSpPr>
          <p:cNvPr id="31" name="Text 27"/>
          <p:cNvSpPr txBox="1"/>
          <p:nvPr/>
        </p:nvSpPr>
        <p:spPr>
          <a:xfrm>
            <a:off x="6238951" y="1816913"/>
            <a:ext cx="274137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12-Month Scale-up Plan</a:t>
            </a:r>
            <a:endParaRPr lang="en-US" sz="1600" dirty="0"/>
          </a:p>
        </p:txBody>
      </p:sp>
      <p:sp>
        <p:nvSpPr>
          <p:cNvPr id="32" name="Shape 28"/>
          <p:cNvSpPr/>
          <p:nvPr/>
        </p:nvSpPr>
        <p:spPr>
          <a:xfrm>
            <a:off x="6429146" y="2261311"/>
            <a:ext cx="57607" cy="4762195"/>
          </a:xfrm>
          <a:prstGeom prst="roundRect">
            <a:avLst>
              <a:gd name="adj" fmla="val 793654"/>
            </a:avLst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 txBox="1"/>
          <p:nvPr/>
        </p:nvSpPr>
        <p:spPr>
          <a:xfrm>
            <a:off x="6667805" y="2470709"/>
            <a:ext cx="9144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Months 1-2</a:t>
            </a:r>
            <a:endParaRPr lang="en-US" sz="1200" dirty="0"/>
          </a:p>
        </p:txBody>
      </p:sp>
      <p:sp>
        <p:nvSpPr>
          <p:cNvPr id="34" name="Text 30"/>
          <p:cNvSpPr txBox="1"/>
          <p:nvPr/>
        </p:nvSpPr>
        <p:spPr>
          <a:xfrm>
            <a:off x="6667805" y="3979469"/>
            <a:ext cx="9144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Months 3-4</a:t>
            </a:r>
            <a:endParaRPr lang="en-US" sz="1200" dirty="0"/>
          </a:p>
        </p:txBody>
      </p:sp>
      <p:sp>
        <p:nvSpPr>
          <p:cNvPr id="35" name="Text 31"/>
          <p:cNvSpPr txBox="1"/>
          <p:nvPr/>
        </p:nvSpPr>
        <p:spPr>
          <a:xfrm>
            <a:off x="6667805" y="5488229"/>
            <a:ext cx="9144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Months 5-6</a:t>
            </a:r>
            <a:endParaRPr lang="en-US" sz="1200" dirty="0"/>
          </a:p>
        </p:txBody>
      </p:sp>
      <p:sp>
        <p:nvSpPr>
          <p:cNvPr id="36" name="Text 32"/>
          <p:cNvSpPr txBox="1"/>
          <p:nvPr/>
        </p:nvSpPr>
        <p:spPr>
          <a:xfrm>
            <a:off x="6667805" y="6996989"/>
            <a:ext cx="10003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Months 7-12</a:t>
            </a:r>
            <a:endParaRPr lang="en-US" sz="1200" dirty="0"/>
          </a:p>
        </p:txBody>
      </p:sp>
      <p:sp>
        <p:nvSpPr>
          <p:cNvPr id="37" name="Shape 33"/>
          <p:cNvSpPr/>
          <p:nvPr/>
        </p:nvSpPr>
        <p:spPr>
          <a:xfrm>
            <a:off x="6667805" y="2727655"/>
            <a:ext cx="5143500" cy="1000354"/>
          </a:xfrm>
          <a:prstGeom prst="roundRect">
            <a:avLst>
              <a:gd name="adj" fmla="val 6964"/>
            </a:avLst>
          </a:prstGeom>
          <a:solidFill>
            <a:srgbClr val="F0F9FF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4"/>
          <p:cNvSpPr/>
          <p:nvPr/>
        </p:nvSpPr>
        <p:spPr>
          <a:xfrm>
            <a:off x="6667805" y="2727655"/>
            <a:ext cx="28346" cy="100035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5"/>
          <p:cNvSpPr/>
          <p:nvPr/>
        </p:nvSpPr>
        <p:spPr>
          <a:xfrm>
            <a:off x="6667805" y="4236415"/>
            <a:ext cx="5143500" cy="1000354"/>
          </a:xfrm>
          <a:prstGeom prst="roundRect">
            <a:avLst>
              <a:gd name="adj" fmla="val 6964"/>
            </a:avLst>
          </a:prstGeom>
          <a:solidFill>
            <a:srgbClr val="F0F9FF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6"/>
          <p:cNvSpPr/>
          <p:nvPr/>
        </p:nvSpPr>
        <p:spPr>
          <a:xfrm>
            <a:off x="6667805" y="4236415"/>
            <a:ext cx="28346" cy="100035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7"/>
          <p:cNvSpPr/>
          <p:nvPr/>
        </p:nvSpPr>
        <p:spPr>
          <a:xfrm>
            <a:off x="6667805" y="5746090"/>
            <a:ext cx="5143500" cy="1000354"/>
          </a:xfrm>
          <a:prstGeom prst="roundRect">
            <a:avLst>
              <a:gd name="adj" fmla="val 6964"/>
            </a:avLst>
          </a:prstGeom>
          <a:solidFill>
            <a:srgbClr val="F0F9FF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8"/>
          <p:cNvSpPr/>
          <p:nvPr/>
        </p:nvSpPr>
        <p:spPr>
          <a:xfrm>
            <a:off x="6667805" y="5746090"/>
            <a:ext cx="28346" cy="100035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39"/>
          <p:cNvSpPr/>
          <p:nvPr/>
        </p:nvSpPr>
        <p:spPr>
          <a:xfrm>
            <a:off x="6667805" y="7254850"/>
            <a:ext cx="5143500" cy="1000354"/>
          </a:xfrm>
          <a:prstGeom prst="roundRect">
            <a:avLst>
              <a:gd name="adj" fmla="val 6964"/>
            </a:avLst>
          </a:prstGeom>
          <a:solidFill>
            <a:srgbClr val="F0F9FF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6667805" y="7254850"/>
            <a:ext cx="28346" cy="100035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 txBox="1"/>
          <p:nvPr/>
        </p:nvSpPr>
        <p:spPr>
          <a:xfrm>
            <a:off x="6838798" y="2841955"/>
            <a:ext cx="12765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MVP Refinement</a:t>
            </a:r>
            <a:endParaRPr lang="en-US" sz="1200" dirty="0"/>
          </a:p>
        </p:txBody>
      </p:sp>
      <p:sp>
        <p:nvSpPr>
          <p:cNvPr id="46" name="Text 42"/>
          <p:cNvSpPr txBox="1"/>
          <p:nvPr/>
        </p:nvSpPr>
        <p:spPr>
          <a:xfrm>
            <a:off x="6838798" y="4350715"/>
            <a:ext cx="9811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Beta Testing</a:t>
            </a:r>
            <a:endParaRPr lang="en-US" sz="1200" dirty="0"/>
          </a:p>
        </p:txBody>
      </p:sp>
      <p:sp>
        <p:nvSpPr>
          <p:cNvPr id="47" name="Text 43"/>
          <p:cNvSpPr txBox="1"/>
          <p:nvPr/>
        </p:nvSpPr>
        <p:spPr>
          <a:xfrm>
            <a:off x="6838798" y="5860390"/>
            <a:ext cx="10671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Pilot Program</a:t>
            </a:r>
            <a:endParaRPr lang="en-US" sz="1200" dirty="0"/>
          </a:p>
        </p:txBody>
      </p:sp>
      <p:sp>
        <p:nvSpPr>
          <p:cNvPr id="48" name="Text 44"/>
          <p:cNvSpPr txBox="1"/>
          <p:nvPr/>
        </p:nvSpPr>
        <p:spPr>
          <a:xfrm>
            <a:off x="6838798" y="7369150"/>
            <a:ext cx="12198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National Rollout</a:t>
            </a:r>
            <a:endParaRPr lang="en-US" sz="1200" dirty="0"/>
          </a:p>
        </p:txBody>
      </p:sp>
      <p:sp>
        <p:nvSpPr>
          <p:cNvPr id="49" name="Text 45"/>
          <p:cNvSpPr txBox="1"/>
          <p:nvPr/>
        </p:nvSpPr>
        <p:spPr>
          <a:xfrm>
            <a:off x="6838798" y="3118104"/>
            <a:ext cx="439186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 feedback integration, model accuracy improvement, UI/UX optimization</a:t>
            </a:r>
            <a:endParaRPr lang="en-US" sz="1200" dirty="0"/>
          </a:p>
        </p:txBody>
      </p:sp>
      <p:sp>
        <p:nvSpPr>
          <p:cNvPr id="50" name="Text 46"/>
          <p:cNvSpPr txBox="1"/>
          <p:nvPr/>
        </p:nvSpPr>
        <p:spPr>
          <a:xfrm>
            <a:off x="6838798" y="4627778"/>
            <a:ext cx="462046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1,000 beta users recruitment, clinical validation with 100+ patients, partnership discussions</a:t>
            </a:r>
            <a:endParaRPr lang="en-US" sz="1200" dirty="0"/>
          </a:p>
        </p:txBody>
      </p:sp>
      <p:sp>
        <p:nvSpPr>
          <p:cNvPr id="51" name="Text 47"/>
          <p:cNvSpPr txBox="1"/>
          <p:nvPr/>
        </p:nvSpPr>
        <p:spPr>
          <a:xfrm>
            <a:off x="6838798" y="6136538"/>
            <a:ext cx="477225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 Puskesmas pilot implementation, integration with health systems, staff training</a:t>
            </a:r>
            <a:endParaRPr lang="en-US" sz="1200" dirty="0"/>
          </a:p>
        </p:txBody>
      </p:sp>
      <p:sp>
        <p:nvSpPr>
          <p:cNvPr id="52" name="Text 48"/>
          <p:cNvSpPr txBox="1"/>
          <p:nvPr/>
        </p:nvSpPr>
        <p:spPr>
          <a:xfrm>
            <a:off x="6838798" y="7645298"/>
            <a:ext cx="475305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Marketing campaign, 100+ Puskesmas integration, partnerships with health insurance</a:t>
            </a:r>
            <a:endParaRPr lang="en-US" sz="1200" dirty="0"/>
          </a:p>
        </p:txBody>
      </p:sp>
      <p:sp>
        <p:nvSpPr>
          <p:cNvPr id="53" name="Shape 49"/>
          <p:cNvSpPr/>
          <p:nvPr/>
        </p:nvSpPr>
        <p:spPr>
          <a:xfrm>
            <a:off x="7685532" y="3375965"/>
            <a:ext cx="1276502" cy="256946"/>
          </a:xfrm>
          <a:prstGeom prst="roundRect">
            <a:avLst>
              <a:gd name="adj" fmla="val 52722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Shape 50"/>
          <p:cNvSpPr/>
          <p:nvPr/>
        </p:nvSpPr>
        <p:spPr>
          <a:xfrm>
            <a:off x="8461858" y="4884725"/>
            <a:ext cx="1524305" cy="256946"/>
          </a:xfrm>
          <a:prstGeom prst="roundRect">
            <a:avLst>
              <a:gd name="adj" fmla="val 52722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5" name="Shape 51"/>
          <p:cNvSpPr/>
          <p:nvPr/>
        </p:nvSpPr>
        <p:spPr>
          <a:xfrm>
            <a:off x="7703820" y="6393485"/>
            <a:ext cx="1218895" cy="256946"/>
          </a:xfrm>
          <a:prstGeom prst="roundRect">
            <a:avLst>
              <a:gd name="adj" fmla="val 52722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Shape 52"/>
          <p:cNvSpPr/>
          <p:nvPr/>
        </p:nvSpPr>
        <p:spPr>
          <a:xfrm>
            <a:off x="7955280" y="7902245"/>
            <a:ext cx="1295705" cy="256946"/>
          </a:xfrm>
          <a:prstGeom prst="roundRect">
            <a:avLst>
              <a:gd name="adj" fmla="val 52722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7" name="Text 53"/>
          <p:cNvSpPr txBox="1"/>
          <p:nvPr/>
        </p:nvSpPr>
        <p:spPr>
          <a:xfrm>
            <a:off x="7761427" y="3423514"/>
            <a:ext cx="122163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Goal: 90% accuracy</a:t>
            </a:r>
            <a:endParaRPr lang="en-US" sz="1000" dirty="0"/>
          </a:p>
        </p:txBody>
      </p:sp>
      <p:sp>
        <p:nvSpPr>
          <p:cNvPr id="58" name="Text 54"/>
          <p:cNvSpPr txBox="1"/>
          <p:nvPr/>
        </p:nvSpPr>
        <p:spPr>
          <a:xfrm>
            <a:off x="8537753" y="4932274"/>
            <a:ext cx="1469441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Goal: 1,000 active users</a:t>
            </a:r>
            <a:endParaRPr lang="en-US" sz="1000" dirty="0"/>
          </a:p>
        </p:txBody>
      </p:sp>
      <p:sp>
        <p:nvSpPr>
          <p:cNvPr id="59" name="Text 55"/>
          <p:cNvSpPr txBox="1"/>
          <p:nvPr/>
        </p:nvSpPr>
        <p:spPr>
          <a:xfrm>
            <a:off x="7779715" y="6441034"/>
            <a:ext cx="1164031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Goal: 50,000 users</a:t>
            </a:r>
            <a:endParaRPr lang="en-US" sz="1000" dirty="0"/>
          </a:p>
        </p:txBody>
      </p:sp>
      <p:sp>
        <p:nvSpPr>
          <p:cNvPr id="60" name="Text 56"/>
          <p:cNvSpPr txBox="1"/>
          <p:nvPr/>
        </p:nvSpPr>
        <p:spPr>
          <a:xfrm>
            <a:off x="8032090" y="7949794"/>
            <a:ext cx="1240841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Goal: 500,000 users</a:t>
            </a:r>
            <a:endParaRPr lang="en-US" sz="1000" dirty="0"/>
          </a:p>
        </p:txBody>
      </p:sp>
      <p:sp>
        <p:nvSpPr>
          <p:cNvPr id="61" name="Shape 57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3" name="Shape 58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59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65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6" name="Text 60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02934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322966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Meet the Team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543336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DiabetWise AI Team: Medical Expertise + Technical Innovation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464869"/>
            <a:ext cx="5619902" cy="1952244"/>
          </a:xfrm>
          <a:prstGeom prst="roundRect">
            <a:avLst>
              <a:gd name="adj" fmla="val 1828"/>
            </a:avLst>
          </a:prstGeom>
          <a:solidFill>
            <a:srgbClr val="F0F9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71500" y="1655064"/>
            <a:ext cx="761695" cy="761695"/>
          </a:xfrm>
          <a:prstGeom prst="ellipse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856793" y="1822399"/>
            <a:ext cx="41513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</a:t>
            </a:r>
            <a:endParaRPr lang="en-US" sz="2200" dirty="0"/>
          </a:p>
        </p:txBody>
      </p:sp>
      <p:sp>
        <p:nvSpPr>
          <p:cNvPr id="9" name="Text 7"/>
          <p:cNvSpPr txBox="1"/>
          <p:nvPr/>
        </p:nvSpPr>
        <p:spPr>
          <a:xfrm>
            <a:off x="1524305" y="1674266"/>
            <a:ext cx="2141524" cy="197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M. IKRAR YAMIN</a:t>
            </a:r>
            <a:endParaRPr lang="en-US" sz="1400" dirty="0"/>
          </a:p>
        </p:txBody>
      </p:sp>
      <p:sp>
        <p:nvSpPr>
          <p:cNvPr id="10" name="Text 8"/>
          <p:cNvSpPr txBox="1"/>
          <p:nvPr/>
        </p:nvSpPr>
        <p:spPr>
          <a:xfrm>
            <a:off x="1524305" y="1996135"/>
            <a:ext cx="20482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Team Leader &amp; AI Developer</a:t>
            </a:r>
            <a:endParaRPr lang="en-US" sz="12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 t="-4640" b="-4640"/>
          <a:stretch/>
        </p:blipFill>
        <p:spPr>
          <a:xfrm>
            <a:off x="1524305" y="2308860"/>
            <a:ext cx="152705" cy="133502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1676095" y="2301545"/>
            <a:ext cx="198973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AI, Computer Vision, IoT expert</a:t>
            </a:r>
            <a:endParaRPr lang="en-US" sz="10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 l="-837" r="-837"/>
          <a:stretch/>
        </p:blipFill>
        <p:spPr>
          <a:xfrm>
            <a:off x="1524305" y="2542946"/>
            <a:ext cx="152705" cy="133502"/>
          </a:xfrm>
          <a:prstGeom prst="rect">
            <a:avLst/>
          </a:prstGeom>
        </p:spPr>
      </p:pic>
      <p:sp>
        <p:nvSpPr>
          <p:cNvPr id="14" name="Text 10"/>
          <p:cNvSpPr txBox="1"/>
          <p:nvPr/>
        </p:nvSpPr>
        <p:spPr>
          <a:xfrm>
            <a:off x="1676095" y="2535631"/>
            <a:ext cx="257952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Model development, system architecture</a:t>
            </a:r>
            <a:endParaRPr lang="en-US" sz="10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rcRect l="-7192" r="-7192"/>
          <a:stretch/>
        </p:blipFill>
        <p:spPr>
          <a:xfrm>
            <a:off x="1524305" y="2777947"/>
            <a:ext cx="152705" cy="133502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1676095" y="2769718"/>
            <a:ext cx="282732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Multiple AI computer vision implementations</a:t>
            </a:r>
            <a:endParaRPr lang="en-US" sz="100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rcRect l="-26256" r="-26256"/>
          <a:stretch/>
        </p:blipFill>
        <p:spPr>
          <a:xfrm>
            <a:off x="1524305" y="3012034"/>
            <a:ext cx="152705" cy="133502"/>
          </a:xfrm>
          <a:prstGeom prst="rect">
            <a:avLst/>
          </a:prstGeom>
        </p:spPr>
      </p:pic>
      <p:sp>
        <p:nvSpPr>
          <p:cNvPr id="18" name="Shape 12"/>
          <p:cNvSpPr/>
          <p:nvPr/>
        </p:nvSpPr>
        <p:spPr>
          <a:xfrm>
            <a:off x="6191402" y="1464869"/>
            <a:ext cx="5619902" cy="1952244"/>
          </a:xfrm>
          <a:prstGeom prst="roundRect">
            <a:avLst>
              <a:gd name="adj" fmla="val 1828"/>
            </a:avLst>
          </a:prstGeom>
          <a:solidFill>
            <a:srgbClr val="F0F9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3"/>
          <p:cNvSpPr txBox="1"/>
          <p:nvPr/>
        </p:nvSpPr>
        <p:spPr>
          <a:xfrm>
            <a:off x="7334402" y="1674266"/>
            <a:ext cx="2371954" cy="1901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DAYAN HISNI </a:t>
            </a:r>
            <a:r>
              <a:rPr lang="en-US" sz="1400" b="1" dirty="0" err="1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S.Kep</a:t>
            </a:r>
            <a:endParaRPr lang="en-US" sz="1400" dirty="0"/>
          </a:p>
        </p:txBody>
      </p:sp>
      <p:sp>
        <p:nvSpPr>
          <p:cNvPr id="20" name="Text 14"/>
          <p:cNvSpPr txBox="1"/>
          <p:nvPr/>
        </p:nvSpPr>
        <p:spPr>
          <a:xfrm>
            <a:off x="7334402" y="1996135"/>
            <a:ext cx="23719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Expert &amp; Clinical Advisor</a:t>
            </a:r>
            <a:endParaRPr lang="en-US" sz="1200" dirty="0"/>
          </a:p>
        </p:txBody>
      </p:sp>
      <p:sp>
        <p:nvSpPr>
          <p:cNvPr id="21" name="Text 15"/>
          <p:cNvSpPr txBox="1"/>
          <p:nvPr/>
        </p:nvSpPr>
        <p:spPr>
          <a:xfrm>
            <a:off x="1524305" y="4132174"/>
            <a:ext cx="14383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Research Assistant</a:t>
            </a:r>
            <a:endParaRPr lang="en-US" sz="1200" dirty="0"/>
          </a:p>
        </p:txBody>
      </p:sp>
      <p:sp>
        <p:nvSpPr>
          <p:cNvPr id="22" name="Text 16"/>
          <p:cNvSpPr txBox="1"/>
          <p:nvPr/>
        </p:nvSpPr>
        <p:spPr>
          <a:xfrm>
            <a:off x="1676095" y="3004718"/>
            <a:ext cx="2227478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Mobile app deployment experience</a:t>
            </a:r>
            <a:endParaRPr lang="en-US" sz="1000" dirty="0"/>
          </a:p>
        </p:txBody>
      </p:sp>
      <p:sp>
        <p:nvSpPr>
          <p:cNvPr id="23" name="Text 17"/>
          <p:cNvSpPr txBox="1"/>
          <p:nvPr/>
        </p:nvSpPr>
        <p:spPr>
          <a:xfrm>
            <a:off x="7487107" y="2301545"/>
            <a:ext cx="215158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Experienced Nurse at Puskesmas</a:t>
            </a:r>
            <a:endParaRPr lang="en-US" sz="1000" dirty="0"/>
          </a:p>
        </p:txBody>
      </p:sp>
      <p:sp>
        <p:nvSpPr>
          <p:cNvPr id="24" name="Text 18"/>
          <p:cNvSpPr txBox="1"/>
          <p:nvPr/>
        </p:nvSpPr>
        <p:spPr>
          <a:xfrm>
            <a:off x="7487107" y="2769718"/>
            <a:ext cx="247528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validation &amp; user requirements</a:t>
            </a:r>
            <a:endParaRPr lang="en-US" sz="1000" dirty="0"/>
          </a:p>
        </p:txBody>
      </p:sp>
      <p:sp>
        <p:nvSpPr>
          <p:cNvPr id="25" name="Shape 19"/>
          <p:cNvSpPr/>
          <p:nvPr/>
        </p:nvSpPr>
        <p:spPr>
          <a:xfrm>
            <a:off x="6381598" y="1655064"/>
            <a:ext cx="761695" cy="761695"/>
          </a:xfrm>
          <a:prstGeom prst="ellipse">
            <a:avLst/>
          </a:prstGeom>
          <a:solidFill>
            <a:srgbClr val="E83E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0"/>
          <p:cNvSpPr txBox="1"/>
          <p:nvPr/>
        </p:nvSpPr>
        <p:spPr>
          <a:xfrm>
            <a:off x="6666890" y="1822399"/>
            <a:ext cx="41513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</a:t>
            </a:r>
            <a:endParaRPr lang="en-US" sz="2200" dirty="0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rcRect l="-837" r="-837"/>
          <a:stretch/>
        </p:blipFill>
        <p:spPr>
          <a:xfrm>
            <a:off x="7334402" y="2308860"/>
            <a:ext cx="152705" cy="133502"/>
          </a:xfrm>
          <a:prstGeom prst="rect">
            <a:avLst/>
          </a:prstGeom>
        </p:spPr>
      </p:pic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8"/>
          <a:srcRect l="-15362" r="-15362"/>
          <a:stretch/>
        </p:blipFill>
        <p:spPr>
          <a:xfrm>
            <a:off x="7334402" y="2542946"/>
            <a:ext cx="152705" cy="133502"/>
          </a:xfrm>
          <a:prstGeom prst="rect">
            <a:avLst/>
          </a:prstGeom>
        </p:spPr>
      </p:pic>
      <p:sp>
        <p:nvSpPr>
          <p:cNvPr id="29" name="Text 21"/>
          <p:cNvSpPr txBox="1"/>
          <p:nvPr/>
        </p:nvSpPr>
        <p:spPr>
          <a:xfrm>
            <a:off x="7487107" y="2535631"/>
            <a:ext cx="2570378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5+ years handling 500+ diabetic patients</a:t>
            </a:r>
            <a:endParaRPr lang="en-US" sz="1000" dirty="0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9"/>
          <a:srcRect l="-26256" r="-26256"/>
          <a:stretch/>
        </p:blipFill>
        <p:spPr>
          <a:xfrm>
            <a:off x="7334402" y="2777947"/>
            <a:ext cx="152705" cy="133502"/>
          </a:xfrm>
          <a:prstGeom prst="rect">
            <a:avLst/>
          </a:prstGeom>
        </p:spPr>
      </p:pic>
      <p:pic>
        <p:nvPicPr>
          <p:cNvPr id="31" name="Image 7" descr="preencoded.png"/>
          <p:cNvPicPr>
            <a:picLocks noChangeAspect="1"/>
          </p:cNvPicPr>
          <p:nvPr/>
        </p:nvPicPr>
        <p:blipFill>
          <a:blip r:embed="rId10"/>
          <a:srcRect l="-7192" r="-7192"/>
          <a:stretch/>
        </p:blipFill>
        <p:spPr>
          <a:xfrm>
            <a:off x="7334402" y="3012034"/>
            <a:ext cx="152705" cy="133502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381305" y="3600907"/>
            <a:ext cx="5619902" cy="1952244"/>
          </a:xfrm>
          <a:prstGeom prst="roundRect">
            <a:avLst>
              <a:gd name="adj" fmla="val 1828"/>
            </a:avLst>
          </a:prstGeom>
          <a:solidFill>
            <a:srgbClr val="F0F9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23"/>
          <p:cNvSpPr txBox="1"/>
          <p:nvPr/>
        </p:nvSpPr>
        <p:spPr>
          <a:xfrm>
            <a:off x="1524304" y="3810305"/>
            <a:ext cx="1362761" cy="2496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ARIMAN</a:t>
            </a:r>
            <a:endParaRPr lang="en-US" sz="1400" dirty="0"/>
          </a:p>
        </p:txBody>
      </p:sp>
      <p:sp>
        <p:nvSpPr>
          <p:cNvPr id="34" name="Text 24"/>
          <p:cNvSpPr txBox="1"/>
          <p:nvPr/>
        </p:nvSpPr>
        <p:spPr>
          <a:xfrm>
            <a:off x="7487107" y="3004718"/>
            <a:ext cx="212232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Licensed healthcare professional</a:t>
            </a:r>
            <a:endParaRPr lang="en-US" sz="1000" dirty="0"/>
          </a:p>
        </p:txBody>
      </p:sp>
      <p:sp>
        <p:nvSpPr>
          <p:cNvPr id="35" name="Text 25"/>
          <p:cNvSpPr txBox="1"/>
          <p:nvPr/>
        </p:nvSpPr>
        <p:spPr>
          <a:xfrm>
            <a:off x="1676095" y="4671670"/>
            <a:ext cx="162763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UI/UX research expertise</a:t>
            </a:r>
            <a:endParaRPr lang="en-US" sz="1000" dirty="0"/>
          </a:p>
        </p:txBody>
      </p:sp>
      <p:sp>
        <p:nvSpPr>
          <p:cNvPr id="36" name="Shape 26"/>
          <p:cNvSpPr/>
          <p:nvPr/>
        </p:nvSpPr>
        <p:spPr>
          <a:xfrm>
            <a:off x="571500" y="3791102"/>
            <a:ext cx="761695" cy="761695"/>
          </a:xfrm>
          <a:prstGeom prst="ellipse">
            <a:avLst/>
          </a:prstGeom>
          <a:solidFill>
            <a:srgbClr val="FD7E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27"/>
          <p:cNvSpPr txBox="1"/>
          <p:nvPr/>
        </p:nvSpPr>
        <p:spPr>
          <a:xfrm>
            <a:off x="861365" y="3957523"/>
            <a:ext cx="405079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</a:t>
            </a:r>
            <a:endParaRPr lang="en-US" sz="2200" dirty="0"/>
          </a:p>
        </p:txBody>
      </p:sp>
      <p:pic>
        <p:nvPicPr>
          <p:cNvPr id="38" name="Image 8" descr="preencoded.png"/>
          <p:cNvPicPr>
            <a:picLocks noChangeAspect="1"/>
          </p:cNvPicPr>
          <p:nvPr/>
        </p:nvPicPr>
        <p:blipFill>
          <a:blip r:embed="rId11"/>
          <a:srcRect l="-15362" r="-15362"/>
          <a:stretch/>
        </p:blipFill>
        <p:spPr>
          <a:xfrm>
            <a:off x="1524305" y="4444898"/>
            <a:ext cx="152705" cy="133502"/>
          </a:xfrm>
          <a:prstGeom prst="rect">
            <a:avLst/>
          </a:prstGeom>
        </p:spPr>
      </p:pic>
      <p:sp>
        <p:nvSpPr>
          <p:cNvPr id="39" name="Text 28"/>
          <p:cNvSpPr txBox="1"/>
          <p:nvPr/>
        </p:nvSpPr>
        <p:spPr>
          <a:xfrm>
            <a:off x="1676095" y="4436669"/>
            <a:ext cx="178948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 collection and labeling</a:t>
            </a:r>
            <a:endParaRPr lang="en-US" sz="1000" dirty="0"/>
          </a:p>
        </p:txBody>
      </p:sp>
      <p:pic>
        <p:nvPicPr>
          <p:cNvPr id="40" name="Image 9" descr="preencoded.png"/>
          <p:cNvPicPr>
            <a:picLocks noChangeAspect="1"/>
          </p:cNvPicPr>
          <p:nvPr/>
        </p:nvPicPr>
        <p:blipFill>
          <a:blip r:embed="rId12"/>
          <a:srcRect t="-4640" b="-4640"/>
          <a:stretch/>
        </p:blipFill>
        <p:spPr>
          <a:xfrm>
            <a:off x="1524305" y="4678985"/>
            <a:ext cx="152705" cy="133502"/>
          </a:xfrm>
          <a:prstGeom prst="rect">
            <a:avLst/>
          </a:prstGeom>
        </p:spPr>
      </p:pic>
      <p:pic>
        <p:nvPicPr>
          <p:cNvPr id="41" name="Image 10" descr="preencoded.png"/>
          <p:cNvPicPr>
            <a:picLocks noChangeAspect="1"/>
          </p:cNvPicPr>
          <p:nvPr/>
        </p:nvPicPr>
        <p:blipFill>
          <a:blip r:embed="rId13"/>
          <a:srcRect l="-837" r="-837"/>
          <a:stretch/>
        </p:blipFill>
        <p:spPr>
          <a:xfrm>
            <a:off x="1524305" y="4913071"/>
            <a:ext cx="152705" cy="133502"/>
          </a:xfrm>
          <a:prstGeom prst="rect">
            <a:avLst/>
          </a:prstGeom>
        </p:spPr>
      </p:pic>
      <p:sp>
        <p:nvSpPr>
          <p:cNvPr id="42" name="Text 29"/>
          <p:cNvSpPr txBox="1"/>
          <p:nvPr/>
        </p:nvSpPr>
        <p:spPr>
          <a:xfrm>
            <a:off x="1676095" y="4905756"/>
            <a:ext cx="198973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TAM analysis and user surveys</a:t>
            </a:r>
            <a:endParaRPr lang="en-US" sz="1000" dirty="0"/>
          </a:p>
        </p:txBody>
      </p:sp>
      <p:pic>
        <p:nvPicPr>
          <p:cNvPr id="43" name="Image 11" descr="preencoded.png"/>
          <p:cNvPicPr>
            <a:picLocks noChangeAspect="1"/>
          </p:cNvPicPr>
          <p:nvPr/>
        </p:nvPicPr>
        <p:blipFill>
          <a:blip r:embed="rId14"/>
          <a:srcRect l="-7192" r="-7192"/>
          <a:stretch/>
        </p:blipFill>
        <p:spPr>
          <a:xfrm>
            <a:off x="1524305" y="5148072"/>
            <a:ext cx="152705" cy="133502"/>
          </a:xfrm>
          <a:prstGeom prst="rect">
            <a:avLst/>
          </a:prstGeom>
        </p:spPr>
      </p:pic>
      <p:sp>
        <p:nvSpPr>
          <p:cNvPr id="44" name="Shape 30"/>
          <p:cNvSpPr/>
          <p:nvPr/>
        </p:nvSpPr>
        <p:spPr>
          <a:xfrm>
            <a:off x="6191402" y="3600907"/>
            <a:ext cx="5619902" cy="1952244"/>
          </a:xfrm>
          <a:prstGeom prst="roundRect">
            <a:avLst>
              <a:gd name="adj" fmla="val 1828"/>
            </a:avLst>
          </a:prstGeom>
          <a:solidFill>
            <a:srgbClr val="F0F9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Text 31"/>
          <p:cNvSpPr txBox="1"/>
          <p:nvPr/>
        </p:nvSpPr>
        <p:spPr>
          <a:xfrm>
            <a:off x="7334401" y="3810305"/>
            <a:ext cx="3041239" cy="1499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rgbClr val="33333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Dini F. dan Linda N.</a:t>
            </a:r>
            <a:endParaRPr lang="en-US" sz="1400" dirty="0"/>
          </a:p>
        </p:txBody>
      </p:sp>
      <p:sp>
        <p:nvSpPr>
          <p:cNvPr id="46" name="Text 32"/>
          <p:cNvSpPr txBox="1"/>
          <p:nvPr/>
        </p:nvSpPr>
        <p:spPr>
          <a:xfrm>
            <a:off x="7334402" y="4132174"/>
            <a:ext cx="15435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Operations Assistant</a:t>
            </a:r>
            <a:endParaRPr lang="en-US" sz="1200" dirty="0"/>
          </a:p>
        </p:txBody>
      </p:sp>
      <p:sp>
        <p:nvSpPr>
          <p:cNvPr id="47" name="Text 33"/>
          <p:cNvSpPr txBox="1"/>
          <p:nvPr/>
        </p:nvSpPr>
        <p:spPr>
          <a:xfrm>
            <a:off x="1676095" y="5139842"/>
            <a:ext cx="193212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 research methodology</a:t>
            </a:r>
            <a:endParaRPr lang="en-US" sz="1000" dirty="0"/>
          </a:p>
        </p:txBody>
      </p:sp>
      <p:sp>
        <p:nvSpPr>
          <p:cNvPr id="48" name="Text 34"/>
          <p:cNvSpPr txBox="1"/>
          <p:nvPr/>
        </p:nvSpPr>
        <p:spPr>
          <a:xfrm>
            <a:off x="7487107" y="4436669"/>
            <a:ext cx="183703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 preparation and testing</a:t>
            </a:r>
            <a:endParaRPr lang="en-US" sz="1000" dirty="0"/>
          </a:p>
        </p:txBody>
      </p:sp>
      <p:sp>
        <p:nvSpPr>
          <p:cNvPr id="49" name="Text 35"/>
          <p:cNvSpPr txBox="1"/>
          <p:nvPr/>
        </p:nvSpPr>
        <p:spPr>
          <a:xfrm>
            <a:off x="7487107" y="4905756"/>
            <a:ext cx="200802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Survey and operational support</a:t>
            </a:r>
            <a:endParaRPr lang="en-US" sz="1000" dirty="0"/>
          </a:p>
        </p:txBody>
      </p:sp>
      <p:sp>
        <p:nvSpPr>
          <p:cNvPr id="50" name="Text 36"/>
          <p:cNvSpPr txBox="1"/>
          <p:nvPr/>
        </p:nvSpPr>
        <p:spPr>
          <a:xfrm>
            <a:off x="7487107" y="5139842"/>
            <a:ext cx="181782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Stakeholder communication</a:t>
            </a:r>
            <a:endParaRPr lang="en-US" sz="1000" dirty="0"/>
          </a:p>
        </p:txBody>
      </p:sp>
      <p:sp>
        <p:nvSpPr>
          <p:cNvPr id="51" name="Shape 37"/>
          <p:cNvSpPr/>
          <p:nvPr/>
        </p:nvSpPr>
        <p:spPr>
          <a:xfrm>
            <a:off x="6381598" y="3791102"/>
            <a:ext cx="761695" cy="761695"/>
          </a:xfrm>
          <a:prstGeom prst="ellipse">
            <a:avLst/>
          </a:prstGeom>
          <a:solidFill>
            <a:srgbClr val="6F42C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38"/>
          <p:cNvSpPr txBox="1"/>
          <p:nvPr/>
        </p:nvSpPr>
        <p:spPr>
          <a:xfrm>
            <a:off x="6668719" y="3957523"/>
            <a:ext cx="405079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</a:t>
            </a:r>
            <a:endParaRPr lang="en-US" sz="2200" dirty="0"/>
          </a:p>
        </p:txBody>
      </p:sp>
      <p:pic>
        <p:nvPicPr>
          <p:cNvPr id="53" name="Image 12" descr="preencoded.png"/>
          <p:cNvPicPr>
            <a:picLocks noChangeAspect="1"/>
          </p:cNvPicPr>
          <p:nvPr/>
        </p:nvPicPr>
        <p:blipFill>
          <a:blip r:embed="rId15"/>
          <a:srcRect l="-7192" r="-7192"/>
          <a:stretch/>
        </p:blipFill>
        <p:spPr>
          <a:xfrm>
            <a:off x="7334402" y="4444898"/>
            <a:ext cx="152705" cy="133502"/>
          </a:xfrm>
          <a:prstGeom prst="rect">
            <a:avLst/>
          </a:prstGeom>
        </p:spPr>
      </p:pic>
      <p:pic>
        <p:nvPicPr>
          <p:cNvPr id="54" name="Image 13" descr="preencoded.png"/>
          <p:cNvPicPr>
            <a:picLocks noChangeAspect="1"/>
          </p:cNvPicPr>
          <p:nvPr/>
        </p:nvPicPr>
        <p:blipFill>
          <a:blip r:embed="rId16"/>
          <a:srcRect t="-4640" b="-4640"/>
          <a:stretch/>
        </p:blipFill>
        <p:spPr>
          <a:xfrm>
            <a:off x="7334402" y="4678985"/>
            <a:ext cx="152705" cy="133502"/>
          </a:xfrm>
          <a:prstGeom prst="rect">
            <a:avLst/>
          </a:prstGeom>
        </p:spPr>
      </p:pic>
      <p:sp>
        <p:nvSpPr>
          <p:cNvPr id="55" name="Text 39"/>
          <p:cNvSpPr txBox="1"/>
          <p:nvPr/>
        </p:nvSpPr>
        <p:spPr>
          <a:xfrm>
            <a:off x="7487107" y="4671670"/>
            <a:ext cx="196047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Community outreach activities</a:t>
            </a:r>
            <a:endParaRPr lang="en-US" sz="1000" dirty="0"/>
          </a:p>
        </p:txBody>
      </p:sp>
      <p:pic>
        <p:nvPicPr>
          <p:cNvPr id="56" name="Image 14" descr="preencoded.png"/>
          <p:cNvPicPr>
            <a:picLocks noChangeAspect="1"/>
          </p:cNvPicPr>
          <p:nvPr/>
        </p:nvPicPr>
        <p:blipFill>
          <a:blip r:embed="rId17"/>
          <a:srcRect l="-26256" r="-26256"/>
          <a:stretch/>
        </p:blipFill>
        <p:spPr>
          <a:xfrm>
            <a:off x="7334402" y="4913071"/>
            <a:ext cx="152705" cy="133502"/>
          </a:xfrm>
          <a:prstGeom prst="rect">
            <a:avLst/>
          </a:prstGeom>
        </p:spPr>
      </p:pic>
      <p:pic>
        <p:nvPicPr>
          <p:cNvPr id="57" name="Image 15" descr="preencoded.png"/>
          <p:cNvPicPr>
            <a:picLocks noChangeAspect="1"/>
          </p:cNvPicPr>
          <p:nvPr/>
        </p:nvPicPr>
        <p:blipFill>
          <a:blip r:embed="rId18"/>
          <a:srcRect t="-4640" b="-4640"/>
          <a:stretch/>
        </p:blipFill>
        <p:spPr>
          <a:xfrm>
            <a:off x="7334402" y="5148072"/>
            <a:ext cx="152705" cy="133502"/>
          </a:xfrm>
          <a:prstGeom prst="rect">
            <a:avLst/>
          </a:prstGeom>
        </p:spPr>
      </p:pic>
      <p:sp>
        <p:nvSpPr>
          <p:cNvPr id="58" name="Shape 40"/>
          <p:cNvSpPr/>
          <p:nvPr/>
        </p:nvSpPr>
        <p:spPr>
          <a:xfrm>
            <a:off x="381305" y="5832043"/>
            <a:ext cx="11430000" cy="2009851"/>
          </a:xfrm>
          <a:prstGeom prst="roundRect">
            <a:avLst>
              <a:gd name="adj" fmla="val 1725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9" name="Text 41"/>
          <p:cNvSpPr txBox="1"/>
          <p:nvPr/>
        </p:nvSpPr>
        <p:spPr>
          <a:xfrm>
            <a:off x="571500" y="6041441"/>
            <a:ext cx="18580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This Team Works</a:t>
            </a:r>
            <a:endParaRPr lang="en-US" sz="1200" dirty="0"/>
          </a:p>
        </p:txBody>
      </p:sp>
      <p:sp>
        <p:nvSpPr>
          <p:cNvPr id="60" name="Shape 42"/>
          <p:cNvSpPr/>
          <p:nvPr/>
        </p:nvSpPr>
        <p:spPr>
          <a:xfrm>
            <a:off x="571500" y="6345936"/>
            <a:ext cx="5381244" cy="371246"/>
          </a:xfrm>
          <a:prstGeom prst="rect">
            <a:avLst/>
          </a:prstGeom>
          <a:solidFill>
            <a:srgbClr val="E6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1" name="Shape 43"/>
          <p:cNvSpPr/>
          <p:nvPr/>
        </p:nvSpPr>
        <p:spPr>
          <a:xfrm>
            <a:off x="571500" y="6345936"/>
            <a:ext cx="38405" cy="371246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2" name="Image 16" descr="preencoded.png"/>
          <p:cNvPicPr>
            <a:picLocks noChangeAspect="1"/>
          </p:cNvPicPr>
          <p:nvPr/>
        </p:nvPicPr>
        <p:blipFill>
          <a:blip r:embed="rId19"/>
          <a:srcRect l="-769" r="-769"/>
          <a:stretch/>
        </p:blipFill>
        <p:spPr>
          <a:xfrm>
            <a:off x="752551" y="6450178"/>
            <a:ext cx="181051" cy="142646"/>
          </a:xfrm>
          <a:prstGeom prst="rect">
            <a:avLst/>
          </a:prstGeom>
        </p:spPr>
      </p:pic>
      <p:sp>
        <p:nvSpPr>
          <p:cNvPr id="63" name="Shape 44"/>
          <p:cNvSpPr/>
          <p:nvPr/>
        </p:nvSpPr>
        <p:spPr>
          <a:xfrm>
            <a:off x="6048756" y="6345936"/>
            <a:ext cx="5381244" cy="371246"/>
          </a:xfrm>
          <a:prstGeom prst="rect">
            <a:avLst/>
          </a:prstGeom>
          <a:solidFill>
            <a:srgbClr val="E6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Shape 45"/>
          <p:cNvSpPr/>
          <p:nvPr/>
        </p:nvSpPr>
        <p:spPr>
          <a:xfrm>
            <a:off x="6048756" y="6345936"/>
            <a:ext cx="38405" cy="371246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Shape 46"/>
          <p:cNvSpPr/>
          <p:nvPr/>
        </p:nvSpPr>
        <p:spPr>
          <a:xfrm>
            <a:off x="571500" y="6811366"/>
            <a:ext cx="5381244" cy="371246"/>
          </a:xfrm>
          <a:prstGeom prst="rect">
            <a:avLst/>
          </a:prstGeom>
          <a:solidFill>
            <a:srgbClr val="E6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Shape 47"/>
          <p:cNvSpPr/>
          <p:nvPr/>
        </p:nvSpPr>
        <p:spPr>
          <a:xfrm>
            <a:off x="571500" y="6811366"/>
            <a:ext cx="38405" cy="371246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Text 48"/>
          <p:cNvSpPr txBox="1"/>
          <p:nvPr/>
        </p:nvSpPr>
        <p:spPr>
          <a:xfrm>
            <a:off x="933602" y="6441034"/>
            <a:ext cx="286207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+ Technical expertise combination</a:t>
            </a:r>
            <a:endParaRPr lang="en-US" sz="1100" dirty="0"/>
          </a:p>
        </p:txBody>
      </p:sp>
      <p:pic>
        <p:nvPicPr>
          <p:cNvPr id="68" name="Image 17" descr="preencoded.png"/>
          <p:cNvPicPr>
            <a:picLocks noChangeAspect="1"/>
          </p:cNvPicPr>
          <p:nvPr/>
        </p:nvPicPr>
        <p:blipFill>
          <a:blip r:embed="rId20"/>
          <a:srcRect l="-769" r="-769"/>
          <a:stretch/>
        </p:blipFill>
        <p:spPr>
          <a:xfrm>
            <a:off x="6229807" y="6450178"/>
            <a:ext cx="181051" cy="142646"/>
          </a:xfrm>
          <a:prstGeom prst="rect">
            <a:avLst/>
          </a:prstGeom>
        </p:spPr>
      </p:pic>
      <p:sp>
        <p:nvSpPr>
          <p:cNvPr id="69" name="Shape 49"/>
          <p:cNvSpPr/>
          <p:nvPr/>
        </p:nvSpPr>
        <p:spPr>
          <a:xfrm>
            <a:off x="6048756" y="6811366"/>
            <a:ext cx="5381244" cy="371246"/>
          </a:xfrm>
          <a:prstGeom prst="rect">
            <a:avLst/>
          </a:prstGeom>
          <a:solidFill>
            <a:srgbClr val="E6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Shape 50"/>
          <p:cNvSpPr/>
          <p:nvPr/>
        </p:nvSpPr>
        <p:spPr>
          <a:xfrm>
            <a:off x="6048756" y="6811366"/>
            <a:ext cx="38405" cy="371246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1" name="Text 51"/>
          <p:cNvSpPr txBox="1"/>
          <p:nvPr/>
        </p:nvSpPr>
        <p:spPr>
          <a:xfrm>
            <a:off x="6409944" y="6441034"/>
            <a:ext cx="312816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Real-world healthcare experience from the field</a:t>
            </a:r>
            <a:endParaRPr lang="en-US" sz="1100" dirty="0"/>
          </a:p>
        </p:txBody>
      </p:sp>
      <p:pic>
        <p:nvPicPr>
          <p:cNvPr id="72" name="Image 18" descr="preencoded.png"/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752551" y="6914693"/>
            <a:ext cx="142646" cy="142646"/>
          </a:xfrm>
          <a:prstGeom prst="rect">
            <a:avLst/>
          </a:prstGeom>
        </p:spPr>
      </p:pic>
      <p:sp>
        <p:nvSpPr>
          <p:cNvPr id="73" name="Text 52"/>
          <p:cNvSpPr txBox="1"/>
          <p:nvPr/>
        </p:nvSpPr>
        <p:spPr>
          <a:xfrm>
            <a:off x="895198" y="6906463"/>
            <a:ext cx="227137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Research &amp; validation capabilities</a:t>
            </a:r>
            <a:endParaRPr lang="en-US" sz="1100" dirty="0"/>
          </a:p>
        </p:txBody>
      </p:sp>
      <p:pic>
        <p:nvPicPr>
          <p:cNvPr id="74" name="Image 19" descr="preencoded.png"/>
          <p:cNvPicPr>
            <a:picLocks noChangeAspect="1"/>
          </p:cNvPicPr>
          <p:nvPr/>
        </p:nvPicPr>
        <p:blipFill>
          <a:blip r:embed="rId22"/>
          <a:srcRect l="-769" r="-769"/>
          <a:stretch/>
        </p:blipFill>
        <p:spPr>
          <a:xfrm>
            <a:off x="6229807" y="6914693"/>
            <a:ext cx="181051" cy="142646"/>
          </a:xfrm>
          <a:prstGeom prst="rect">
            <a:avLst/>
          </a:prstGeom>
        </p:spPr>
      </p:pic>
      <p:sp>
        <p:nvSpPr>
          <p:cNvPr id="75" name="Shape 53"/>
          <p:cNvSpPr/>
          <p:nvPr/>
        </p:nvSpPr>
        <p:spPr>
          <a:xfrm>
            <a:off x="571500" y="7275881"/>
            <a:ext cx="5381244" cy="371246"/>
          </a:xfrm>
          <a:prstGeom prst="rect">
            <a:avLst/>
          </a:prstGeom>
          <a:solidFill>
            <a:srgbClr val="E6F7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6" name="Shape 54"/>
          <p:cNvSpPr/>
          <p:nvPr/>
        </p:nvSpPr>
        <p:spPr>
          <a:xfrm>
            <a:off x="571500" y="7275881"/>
            <a:ext cx="38405" cy="371246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7" name="Text 55"/>
          <p:cNvSpPr txBox="1"/>
          <p:nvPr/>
        </p:nvSpPr>
        <p:spPr>
          <a:xfrm>
            <a:off x="6409944" y="6906463"/>
            <a:ext cx="270022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Scalable execution team with clear roles</a:t>
            </a:r>
            <a:endParaRPr lang="en-US" sz="1100" dirty="0"/>
          </a:p>
        </p:txBody>
      </p:sp>
      <p:pic>
        <p:nvPicPr>
          <p:cNvPr id="78" name="Image 20" descr="preencoded.png"/>
          <p:cNvPicPr>
            <a:picLocks noChangeAspect="1"/>
          </p:cNvPicPr>
          <p:nvPr/>
        </p:nvPicPr>
        <p:blipFill>
          <a:blip r:embed="rId23"/>
          <a:srcRect l="-769" r="-769"/>
          <a:stretch/>
        </p:blipFill>
        <p:spPr>
          <a:xfrm>
            <a:off x="752551" y="7379208"/>
            <a:ext cx="181051" cy="142646"/>
          </a:xfrm>
          <a:prstGeom prst="rect">
            <a:avLst/>
          </a:prstGeom>
        </p:spPr>
      </p:pic>
      <p:sp>
        <p:nvSpPr>
          <p:cNvPr id="79" name="Text 56"/>
          <p:cNvSpPr txBox="1"/>
          <p:nvPr/>
        </p:nvSpPr>
        <p:spPr>
          <a:xfrm>
            <a:off x="933602" y="7370978"/>
            <a:ext cx="3481121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Community connection through Puskesmas network</a:t>
            </a:r>
            <a:endParaRPr lang="en-US" sz="1100" dirty="0"/>
          </a:p>
        </p:txBody>
      </p:sp>
      <p:sp>
        <p:nvSpPr>
          <p:cNvPr id="80" name="Shape 57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1" name="Image 21" descr="preencoded.png"/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82" name="Shape 58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3" name="Text 59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84" name="Image 22" descr="preencoded.png"/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85" name="Text 60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41979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6153912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Expected Outcomes &amp; Impact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409011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Transforming Diabetes Management in Indonesia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 txBox="1"/>
          <p:nvPr/>
        </p:nvSpPr>
        <p:spPr>
          <a:xfrm>
            <a:off x="571500" y="1788566"/>
            <a:ext cx="6088990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 Year 1, DiabetWise AI aims to revolutionize diabetes management across Indonesia, preventing thousands of complications through early intervention and smart food choices, while delivering significant healthcare cost savings.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381305" y="3002890"/>
            <a:ext cx="166512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Year 1 Targets</a:t>
            </a:r>
            <a:endParaRPr lang="en-US" sz="1600" dirty="0"/>
          </a:p>
        </p:txBody>
      </p:sp>
      <p:sp>
        <p:nvSpPr>
          <p:cNvPr id="9" name="Text 7"/>
          <p:cNvSpPr txBox="1"/>
          <p:nvPr/>
        </p:nvSpPr>
        <p:spPr>
          <a:xfrm>
            <a:off x="381305" y="4850892"/>
            <a:ext cx="288493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Long-term Social Impact</a:t>
            </a:r>
            <a:endParaRPr lang="en-US" sz="1600" dirty="0"/>
          </a:p>
        </p:txBody>
      </p:sp>
      <p:sp>
        <p:nvSpPr>
          <p:cNvPr id="10" name="Text 8"/>
          <p:cNvSpPr txBox="1"/>
          <p:nvPr/>
        </p:nvSpPr>
        <p:spPr>
          <a:xfrm>
            <a:off x="381305" y="7066483"/>
            <a:ext cx="406542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UN Sustainable Development Goals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81305" y="3447288"/>
            <a:ext cx="1543507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81305" y="3447288"/>
            <a:ext cx="38405" cy="115214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096719" y="3447288"/>
            <a:ext cx="1543507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096719" y="3447288"/>
            <a:ext cx="38405" cy="115214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813048" y="3447288"/>
            <a:ext cx="1543507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813048" y="3447288"/>
            <a:ext cx="38405" cy="115214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529377" y="3447288"/>
            <a:ext cx="1543507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529377" y="3447288"/>
            <a:ext cx="38405" cy="115214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 txBox="1"/>
          <p:nvPr/>
        </p:nvSpPr>
        <p:spPr>
          <a:xfrm>
            <a:off x="672998" y="3627425"/>
            <a:ext cx="122895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500K+</a:t>
            </a:r>
            <a:endParaRPr lang="en-US" sz="2400" dirty="0"/>
          </a:p>
        </p:txBody>
      </p:sp>
      <p:sp>
        <p:nvSpPr>
          <p:cNvPr id="20" name="Text 18"/>
          <p:cNvSpPr txBox="1"/>
          <p:nvPr/>
        </p:nvSpPr>
        <p:spPr>
          <a:xfrm>
            <a:off x="2283257" y="3627425"/>
            <a:ext cx="1438351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10,000+</a:t>
            </a:r>
            <a:endParaRPr lang="en-US" sz="2400" dirty="0"/>
          </a:p>
        </p:txBody>
      </p:sp>
      <p:sp>
        <p:nvSpPr>
          <p:cNvPr id="21" name="Text 19"/>
          <p:cNvSpPr txBox="1"/>
          <p:nvPr/>
        </p:nvSpPr>
        <p:spPr>
          <a:xfrm>
            <a:off x="4105656" y="3627425"/>
            <a:ext cx="121981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$150M</a:t>
            </a:r>
            <a:endParaRPr lang="en-US" sz="2400" dirty="0"/>
          </a:p>
        </p:txBody>
      </p:sp>
      <p:sp>
        <p:nvSpPr>
          <p:cNvPr id="22" name="Text 20"/>
          <p:cNvSpPr txBox="1"/>
          <p:nvPr/>
        </p:nvSpPr>
        <p:spPr>
          <a:xfrm>
            <a:off x="5959145" y="3627425"/>
            <a:ext cx="952805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100+</a:t>
            </a:r>
            <a:endParaRPr lang="en-US" sz="2400" dirty="0"/>
          </a:p>
        </p:txBody>
      </p:sp>
      <p:sp>
        <p:nvSpPr>
          <p:cNvPr id="23" name="Text 21"/>
          <p:cNvSpPr txBox="1"/>
          <p:nvPr/>
        </p:nvSpPr>
        <p:spPr>
          <a:xfrm>
            <a:off x="788213" y="4094683"/>
            <a:ext cx="86502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Active Users</a:t>
            </a:r>
            <a:endParaRPr lang="en-US" sz="1000" dirty="0"/>
          </a:p>
        </p:txBody>
      </p:sp>
      <p:sp>
        <p:nvSpPr>
          <p:cNvPr id="24" name="Text 22"/>
          <p:cNvSpPr txBox="1"/>
          <p:nvPr/>
        </p:nvSpPr>
        <p:spPr>
          <a:xfrm>
            <a:off x="2445106" y="4094683"/>
            <a:ext cx="98938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Complications Prevented</a:t>
            </a:r>
            <a:endParaRPr lang="en-US" sz="1000" dirty="0"/>
          </a:p>
        </p:txBody>
      </p:sp>
      <p:sp>
        <p:nvSpPr>
          <p:cNvPr id="25" name="Text 23"/>
          <p:cNvSpPr txBox="1"/>
          <p:nvPr/>
        </p:nvSpPr>
        <p:spPr>
          <a:xfrm>
            <a:off x="4075481" y="4094683"/>
            <a:ext cx="11603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Healthcare Costs Saved</a:t>
            </a:r>
            <a:endParaRPr lang="en-US" sz="1000" dirty="0"/>
          </a:p>
        </p:txBody>
      </p:sp>
      <p:sp>
        <p:nvSpPr>
          <p:cNvPr id="26" name="Text 24"/>
          <p:cNvSpPr txBox="1"/>
          <p:nvPr/>
        </p:nvSpPr>
        <p:spPr>
          <a:xfrm>
            <a:off x="5962802" y="4094683"/>
            <a:ext cx="8174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Puskesmas Integrated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81305" y="5295290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81305" y="5295290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9" name="Image 0" descr="preencoded.png"/>
          <p:cNvPicPr>
            <a:picLocks noChangeAspect="1"/>
          </p:cNvPicPr>
          <p:nvPr/>
        </p:nvPicPr>
        <p:blipFill>
          <a:blip r:embed="rId3"/>
          <a:srcRect t="-100" b="-100"/>
          <a:stretch/>
        </p:blipFill>
        <p:spPr>
          <a:xfrm>
            <a:off x="562356" y="5437937"/>
            <a:ext cx="114300" cy="152705"/>
          </a:xfrm>
          <a:prstGeom prst="rect">
            <a:avLst/>
          </a:prstGeom>
        </p:spPr>
      </p:pic>
      <p:sp>
        <p:nvSpPr>
          <p:cNvPr id="30" name="Shape 27"/>
          <p:cNvSpPr/>
          <p:nvPr/>
        </p:nvSpPr>
        <p:spPr>
          <a:xfrm>
            <a:off x="3724351" y="5295290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3724351" y="5295290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3724351" y="6123737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3724351" y="6123737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 txBox="1"/>
          <p:nvPr/>
        </p:nvSpPr>
        <p:spPr>
          <a:xfrm>
            <a:off x="562356" y="5428793"/>
            <a:ext cx="2296058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Rural healthcare accessibility enhancement</a:t>
            </a:r>
            <a:endParaRPr lang="en-US" sz="1200" dirty="0"/>
          </a:p>
        </p:txBody>
      </p:sp>
      <p:pic>
        <p:nvPicPr>
          <p:cNvPr id="3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905402" y="5437937"/>
            <a:ext cx="152705" cy="152705"/>
          </a:xfrm>
          <a:prstGeom prst="rect">
            <a:avLst/>
          </a:prstGeom>
        </p:spPr>
      </p:pic>
      <p:sp>
        <p:nvSpPr>
          <p:cNvPr id="36" name="Shape 32"/>
          <p:cNvSpPr/>
          <p:nvPr/>
        </p:nvSpPr>
        <p:spPr>
          <a:xfrm>
            <a:off x="381305" y="6123737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381305" y="6123737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 txBox="1"/>
          <p:nvPr/>
        </p:nvSpPr>
        <p:spPr>
          <a:xfrm>
            <a:off x="4153205" y="5428793"/>
            <a:ext cx="24670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Digital health literacy improvement</a:t>
            </a:r>
            <a:endParaRPr lang="en-US" sz="1200" dirty="0"/>
          </a:p>
        </p:txBody>
      </p:sp>
      <p:pic>
        <p:nvPicPr>
          <p:cNvPr id="39" name="Image 2" descr="preencoded.png"/>
          <p:cNvPicPr>
            <a:picLocks noChangeAspect="1"/>
          </p:cNvPicPr>
          <p:nvPr/>
        </p:nvPicPr>
        <p:blipFill>
          <a:blip r:embed="rId5"/>
          <a:srcRect t="-100" b="-100"/>
          <a:stretch/>
        </p:blipFill>
        <p:spPr>
          <a:xfrm>
            <a:off x="562356" y="6266383"/>
            <a:ext cx="114300" cy="152705"/>
          </a:xfrm>
          <a:prstGeom prst="rect">
            <a:avLst/>
          </a:prstGeom>
        </p:spPr>
      </p:pic>
      <p:sp>
        <p:nvSpPr>
          <p:cNvPr id="40" name="Text 35"/>
          <p:cNvSpPr txBox="1"/>
          <p:nvPr/>
        </p:nvSpPr>
        <p:spPr>
          <a:xfrm>
            <a:off x="562356" y="6257239"/>
            <a:ext cx="28767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National diabetes prevention program enabler</a:t>
            </a:r>
            <a:endParaRPr lang="en-US" sz="1200" dirty="0"/>
          </a:p>
        </p:txBody>
      </p:sp>
      <p:pic>
        <p:nvPicPr>
          <p:cNvPr id="41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905402" y="6266383"/>
            <a:ext cx="152705" cy="152705"/>
          </a:xfrm>
          <a:prstGeom prst="rect">
            <a:avLst/>
          </a:prstGeom>
        </p:spPr>
      </p:pic>
      <p:sp>
        <p:nvSpPr>
          <p:cNvPr id="42" name="Text 36"/>
          <p:cNvSpPr txBox="1"/>
          <p:nvPr/>
        </p:nvSpPr>
        <p:spPr>
          <a:xfrm>
            <a:off x="4153205" y="6257239"/>
            <a:ext cx="25813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Research data for preventive studies</a:t>
            </a:r>
            <a:endParaRPr lang="en-US" sz="1200" dirty="0"/>
          </a:p>
        </p:txBody>
      </p:sp>
      <p:sp>
        <p:nvSpPr>
          <p:cNvPr id="43" name="Shape 37"/>
          <p:cNvSpPr/>
          <p:nvPr/>
        </p:nvSpPr>
        <p:spPr>
          <a:xfrm>
            <a:off x="428854" y="7558430"/>
            <a:ext cx="571500" cy="571500"/>
          </a:xfrm>
          <a:prstGeom prst="ellipse">
            <a:avLst/>
          </a:prstGeom>
          <a:solidFill>
            <a:srgbClr val="4C9F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38"/>
          <p:cNvSpPr txBox="1"/>
          <p:nvPr/>
        </p:nvSpPr>
        <p:spPr>
          <a:xfrm>
            <a:off x="635508" y="7637983"/>
            <a:ext cx="36850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2100" dirty="0"/>
          </a:p>
        </p:txBody>
      </p:sp>
      <p:sp>
        <p:nvSpPr>
          <p:cNvPr id="45" name="Shape 39"/>
          <p:cNvSpPr/>
          <p:nvPr/>
        </p:nvSpPr>
        <p:spPr>
          <a:xfrm>
            <a:off x="2435047" y="7558430"/>
            <a:ext cx="571500" cy="571500"/>
          </a:xfrm>
          <a:prstGeom prst="ellipse">
            <a:avLst/>
          </a:prstGeom>
          <a:solidFill>
            <a:srgbClr val="F36D2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0"/>
          <p:cNvSpPr txBox="1"/>
          <p:nvPr/>
        </p:nvSpPr>
        <p:spPr>
          <a:xfrm>
            <a:off x="2641702" y="7637983"/>
            <a:ext cx="36850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</a:t>
            </a:r>
            <a:endParaRPr lang="en-US" sz="2100" dirty="0"/>
          </a:p>
        </p:txBody>
      </p:sp>
      <p:sp>
        <p:nvSpPr>
          <p:cNvPr id="47" name="Shape 41"/>
          <p:cNvSpPr/>
          <p:nvPr/>
        </p:nvSpPr>
        <p:spPr>
          <a:xfrm>
            <a:off x="4441241" y="7558430"/>
            <a:ext cx="571500" cy="571500"/>
          </a:xfrm>
          <a:prstGeom prst="ellipse">
            <a:avLst/>
          </a:prstGeom>
          <a:solidFill>
            <a:srgbClr val="DD136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2"/>
          <p:cNvSpPr txBox="1"/>
          <p:nvPr/>
        </p:nvSpPr>
        <p:spPr>
          <a:xfrm>
            <a:off x="4570171" y="7637983"/>
            <a:ext cx="53035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</a:t>
            </a:r>
            <a:endParaRPr lang="en-US" sz="2100" dirty="0"/>
          </a:p>
        </p:txBody>
      </p:sp>
      <p:sp>
        <p:nvSpPr>
          <p:cNvPr id="49" name="Shape 43"/>
          <p:cNvSpPr/>
          <p:nvPr/>
        </p:nvSpPr>
        <p:spPr>
          <a:xfrm>
            <a:off x="6448349" y="7558430"/>
            <a:ext cx="571500" cy="571500"/>
          </a:xfrm>
          <a:prstGeom prst="ellipse">
            <a:avLst/>
          </a:prstGeom>
          <a:solidFill>
            <a:srgbClr val="19486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4"/>
          <p:cNvSpPr txBox="1"/>
          <p:nvPr/>
        </p:nvSpPr>
        <p:spPr>
          <a:xfrm>
            <a:off x="6576365" y="7637983"/>
            <a:ext cx="53035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17</a:t>
            </a:r>
            <a:endParaRPr lang="en-US" sz="2100" dirty="0"/>
          </a:p>
        </p:txBody>
      </p:sp>
      <p:sp>
        <p:nvSpPr>
          <p:cNvPr id="51" name="Shape 45"/>
          <p:cNvSpPr/>
          <p:nvPr/>
        </p:nvSpPr>
        <p:spPr>
          <a:xfrm>
            <a:off x="9581998" y="3233318"/>
            <a:ext cx="1828800" cy="1828800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46"/>
          <p:cNvSpPr txBox="1"/>
          <p:nvPr/>
        </p:nvSpPr>
        <p:spPr>
          <a:xfrm>
            <a:off x="9323222" y="2860243"/>
            <a:ext cx="729691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60%</a:t>
            </a:r>
            <a:endParaRPr lang="en-US" sz="2100" dirty="0"/>
          </a:p>
        </p:txBody>
      </p:sp>
      <p:sp>
        <p:nvSpPr>
          <p:cNvPr id="53" name="Text 47"/>
          <p:cNvSpPr txBox="1"/>
          <p:nvPr/>
        </p:nvSpPr>
        <p:spPr>
          <a:xfrm>
            <a:off x="9106510" y="3252521"/>
            <a:ext cx="105613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555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Improvement in</a:t>
            </a:r>
            <a:endParaRPr lang="en-US" sz="1000" dirty="0"/>
          </a:p>
        </p:txBody>
      </p:sp>
      <p:sp>
        <p:nvSpPr>
          <p:cNvPr id="54" name="Text 48"/>
          <p:cNvSpPr txBox="1"/>
          <p:nvPr/>
        </p:nvSpPr>
        <p:spPr>
          <a:xfrm>
            <a:off x="9074506" y="3458261"/>
            <a:ext cx="112288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5555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 Awareness</a:t>
            </a:r>
            <a:endParaRPr lang="en-US" sz="1000" dirty="0"/>
          </a:p>
        </p:txBody>
      </p:sp>
      <p:sp>
        <p:nvSpPr>
          <p:cNvPr id="55" name="Shape 49"/>
          <p:cNvSpPr/>
          <p:nvPr/>
        </p:nvSpPr>
        <p:spPr>
          <a:xfrm>
            <a:off x="7353605" y="4947818"/>
            <a:ext cx="4457700" cy="2800807"/>
          </a:xfrm>
          <a:prstGeom prst="roundRect">
            <a:avLst>
              <a:gd name="adj" fmla="val 888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0"/>
          <p:cNvSpPr txBox="1"/>
          <p:nvPr/>
        </p:nvSpPr>
        <p:spPr>
          <a:xfrm>
            <a:off x="7543800" y="5176418"/>
            <a:ext cx="21744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Impact Map:</a:t>
            </a:r>
            <a:endParaRPr lang="en-US" sz="1300" dirty="0"/>
          </a:p>
        </p:txBody>
      </p:sp>
      <p:pic>
        <p:nvPicPr>
          <p:cNvPr id="57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543800" y="5446166"/>
            <a:ext cx="171907" cy="171907"/>
          </a:xfrm>
          <a:prstGeom prst="rect">
            <a:avLst/>
          </a:prstGeom>
        </p:spPr>
      </p:pic>
      <p:sp>
        <p:nvSpPr>
          <p:cNvPr id="58" name="Text 51"/>
          <p:cNvSpPr txBox="1"/>
          <p:nvPr/>
        </p:nvSpPr>
        <p:spPr>
          <a:xfrm>
            <a:off x="7810805" y="5444338"/>
            <a:ext cx="261244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Urban areas: Immediate adoption</a:t>
            </a:r>
            <a:endParaRPr lang="en-US" sz="1300" dirty="0"/>
          </a:p>
        </p:txBody>
      </p:sp>
      <p:pic>
        <p:nvPicPr>
          <p:cNvPr id="59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543800" y="5715000"/>
            <a:ext cx="171907" cy="171907"/>
          </a:xfrm>
          <a:prstGeom prst="rect">
            <a:avLst/>
          </a:prstGeom>
        </p:spPr>
      </p:pic>
      <p:sp>
        <p:nvSpPr>
          <p:cNvPr id="60" name="Text 52"/>
          <p:cNvSpPr txBox="1"/>
          <p:nvPr/>
        </p:nvSpPr>
        <p:spPr>
          <a:xfrm>
            <a:off x="7810805" y="5713171"/>
            <a:ext cx="245973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Semi-urban: Progressive rollout</a:t>
            </a:r>
            <a:endParaRPr lang="en-US" sz="1300" dirty="0"/>
          </a:p>
        </p:txBody>
      </p:sp>
      <p:pic>
        <p:nvPicPr>
          <p:cNvPr id="61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543800" y="5982919"/>
            <a:ext cx="171907" cy="171907"/>
          </a:xfrm>
          <a:prstGeom prst="rect">
            <a:avLst/>
          </a:prstGeom>
        </p:spPr>
      </p:pic>
      <p:sp>
        <p:nvSpPr>
          <p:cNvPr id="62" name="Text 53"/>
          <p:cNvSpPr txBox="1"/>
          <p:nvPr/>
        </p:nvSpPr>
        <p:spPr>
          <a:xfrm>
            <a:off x="7810805" y="5981090"/>
            <a:ext cx="245973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Rural: Offline mode deployment</a:t>
            </a:r>
            <a:endParaRPr lang="en-US" sz="1300" dirty="0"/>
          </a:p>
        </p:txBody>
      </p:sp>
      <p:pic>
        <p:nvPicPr>
          <p:cNvPr id="63" name="Image 7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543800" y="6250838"/>
            <a:ext cx="171907" cy="171907"/>
          </a:xfrm>
          <a:prstGeom prst="rect">
            <a:avLst/>
          </a:prstGeom>
        </p:spPr>
      </p:pic>
      <p:sp>
        <p:nvSpPr>
          <p:cNvPr id="64" name="Text 54"/>
          <p:cNvSpPr txBox="1"/>
          <p:nvPr/>
        </p:nvSpPr>
        <p:spPr>
          <a:xfrm>
            <a:off x="7810805" y="6249010"/>
            <a:ext cx="249814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Remote: Puskesmas integration</a:t>
            </a:r>
            <a:endParaRPr lang="en-US" sz="1300" dirty="0"/>
          </a:p>
        </p:txBody>
      </p:sp>
      <p:sp>
        <p:nvSpPr>
          <p:cNvPr id="65" name="Text 55"/>
          <p:cNvSpPr txBox="1"/>
          <p:nvPr/>
        </p:nvSpPr>
        <p:spPr>
          <a:xfrm>
            <a:off x="9084564" y="6785762"/>
            <a:ext cx="124084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represents just</a:t>
            </a:r>
            <a:endParaRPr lang="en-US" sz="1300" dirty="0"/>
          </a:p>
        </p:txBody>
      </p:sp>
      <p:sp>
        <p:nvSpPr>
          <p:cNvPr id="66" name="Text 56"/>
          <p:cNvSpPr txBox="1"/>
          <p:nvPr/>
        </p:nvSpPr>
        <p:spPr>
          <a:xfrm>
            <a:off x="7543800" y="6785762"/>
            <a:ext cx="4202582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 the addressable market, with exponential growth projected as healthcare partnerships expand nationally.</a:t>
            </a:r>
            <a:endParaRPr lang="en-US" sz="1300" dirty="0"/>
          </a:p>
        </p:txBody>
      </p:sp>
      <p:sp>
        <p:nvSpPr>
          <p:cNvPr id="67" name="Text 57"/>
          <p:cNvSpPr txBox="1"/>
          <p:nvPr/>
        </p:nvSpPr>
        <p:spPr>
          <a:xfrm>
            <a:off x="7543800" y="6785762"/>
            <a:ext cx="166878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500K users in Year 1</a:t>
            </a:r>
            <a:endParaRPr lang="en-US" sz="1300" dirty="0"/>
          </a:p>
        </p:txBody>
      </p:sp>
      <p:sp>
        <p:nvSpPr>
          <p:cNvPr id="68" name="Text 58"/>
          <p:cNvSpPr txBox="1"/>
          <p:nvPr/>
        </p:nvSpPr>
        <p:spPr>
          <a:xfrm>
            <a:off x="10191902" y="6785762"/>
            <a:ext cx="3456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2%</a:t>
            </a:r>
            <a:endParaRPr lang="en-US" sz="1300" dirty="0"/>
          </a:p>
        </p:txBody>
      </p:sp>
      <p:sp>
        <p:nvSpPr>
          <p:cNvPr id="69" name="Shape 59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0" name="Image 8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71" name="Shape 60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2" name="Text 61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73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74" name="Text 62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87755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8706002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 Projections, Risks &amp; Call to Action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52715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- Smart Food Detection for Diabetes Management</a:t>
            </a:r>
            <a:endParaRPr lang="en-US" sz="14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1769364"/>
            <a:ext cx="246522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 Projections</a:t>
            </a:r>
            <a:endParaRPr lang="en-US" sz="1600" dirty="0"/>
          </a:p>
        </p:txBody>
      </p:sp>
      <p:sp>
        <p:nvSpPr>
          <p:cNvPr id="7" name="Text 5"/>
          <p:cNvSpPr txBox="1"/>
          <p:nvPr/>
        </p:nvSpPr>
        <p:spPr>
          <a:xfrm>
            <a:off x="381305" y="4061765"/>
            <a:ext cx="200802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Risk Assessment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81305" y="2213762"/>
            <a:ext cx="857707" cy="323698"/>
          </a:xfrm>
          <a:prstGeom prst="roundRect">
            <a:avLst>
              <a:gd name="adj" fmla="val 166168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81305" y="2651760"/>
            <a:ext cx="857707" cy="323698"/>
          </a:xfrm>
          <a:prstGeom prst="roundRect">
            <a:avLst>
              <a:gd name="adj" fmla="val 166168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81305" y="3089758"/>
            <a:ext cx="857707" cy="323698"/>
          </a:xfrm>
          <a:prstGeom prst="roundRect">
            <a:avLst>
              <a:gd name="adj" fmla="val 166168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81305" y="3527755"/>
            <a:ext cx="857707" cy="323698"/>
          </a:xfrm>
          <a:prstGeom prst="roundRect">
            <a:avLst>
              <a:gd name="adj" fmla="val 166168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 txBox="1"/>
          <p:nvPr/>
        </p:nvSpPr>
        <p:spPr>
          <a:xfrm>
            <a:off x="594360" y="2280514"/>
            <a:ext cx="5532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 1</a:t>
            </a:r>
            <a:endParaRPr lang="en-US" sz="1200" dirty="0"/>
          </a:p>
        </p:txBody>
      </p:sp>
      <p:sp>
        <p:nvSpPr>
          <p:cNvPr id="13" name="Text 11"/>
          <p:cNvSpPr txBox="1"/>
          <p:nvPr/>
        </p:nvSpPr>
        <p:spPr>
          <a:xfrm>
            <a:off x="594360" y="2718511"/>
            <a:ext cx="5532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 2</a:t>
            </a:r>
            <a:endParaRPr lang="en-US" sz="1200" dirty="0"/>
          </a:p>
        </p:txBody>
      </p:sp>
      <p:sp>
        <p:nvSpPr>
          <p:cNvPr id="14" name="Text 12"/>
          <p:cNvSpPr txBox="1"/>
          <p:nvPr/>
        </p:nvSpPr>
        <p:spPr>
          <a:xfrm>
            <a:off x="594360" y="3156509"/>
            <a:ext cx="5532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 3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687629" y="3594506"/>
            <a:ext cx="3621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ROI</a:t>
            </a:r>
            <a:endParaRPr lang="en-US" sz="1200" dirty="0"/>
          </a:p>
        </p:txBody>
      </p:sp>
      <p:sp>
        <p:nvSpPr>
          <p:cNvPr id="16" name="Text 14"/>
          <p:cNvSpPr txBox="1"/>
          <p:nvPr/>
        </p:nvSpPr>
        <p:spPr>
          <a:xfrm>
            <a:off x="1380744" y="2280514"/>
            <a:ext cx="19531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50K users → $60K revenue</a:t>
            </a:r>
            <a:endParaRPr lang="en-US" sz="1200" dirty="0"/>
          </a:p>
        </p:txBody>
      </p:sp>
      <p:sp>
        <p:nvSpPr>
          <p:cNvPr id="17" name="Text 15"/>
          <p:cNvSpPr txBox="1"/>
          <p:nvPr/>
        </p:nvSpPr>
        <p:spPr>
          <a:xfrm>
            <a:off x="1380744" y="2718511"/>
            <a:ext cx="21241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500K users → $600K revenue</a:t>
            </a:r>
            <a:endParaRPr lang="en-US" sz="1200" dirty="0"/>
          </a:p>
        </p:txBody>
      </p:sp>
      <p:sp>
        <p:nvSpPr>
          <p:cNvPr id="18" name="Text 16"/>
          <p:cNvSpPr txBox="1"/>
          <p:nvPr/>
        </p:nvSpPr>
        <p:spPr>
          <a:xfrm>
            <a:off x="1380744" y="3156509"/>
            <a:ext cx="19815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2M users → $2.4M revenue</a:t>
            </a:r>
            <a:endParaRPr lang="en-US" sz="1200" dirty="0"/>
          </a:p>
        </p:txBody>
      </p:sp>
      <p:sp>
        <p:nvSpPr>
          <p:cNvPr id="19" name="Text 17"/>
          <p:cNvSpPr txBox="1"/>
          <p:nvPr/>
        </p:nvSpPr>
        <p:spPr>
          <a:xfrm>
            <a:off x="1380744" y="3594506"/>
            <a:ext cx="16194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Break-even in Month 8</a:t>
            </a:r>
            <a:endParaRPr lang="en-US" sz="1200" dirty="0"/>
          </a:p>
        </p:txBody>
      </p:sp>
      <p:pic>
        <p:nvPicPr>
          <p:cNvPr id="2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4533595"/>
            <a:ext cx="152705" cy="152705"/>
          </a:xfrm>
          <a:prstGeom prst="rect">
            <a:avLst/>
          </a:prstGeom>
        </p:spPr>
      </p:pic>
      <p:sp>
        <p:nvSpPr>
          <p:cNvPr id="21" name="Text 18"/>
          <p:cNvSpPr txBox="1"/>
          <p:nvPr/>
        </p:nvSpPr>
        <p:spPr>
          <a:xfrm>
            <a:off x="629107" y="4524451"/>
            <a:ext cx="45628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accuracy - mitigated via expert validation &amp; continuous learning</a:t>
            </a:r>
            <a:endParaRPr lang="en-US" sz="1200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381305" y="4876495"/>
            <a:ext cx="133502" cy="152705"/>
          </a:xfrm>
          <a:prstGeom prst="rect">
            <a:avLst/>
          </a:prstGeom>
        </p:spPr>
      </p:pic>
      <p:sp>
        <p:nvSpPr>
          <p:cNvPr id="23" name="Text 19"/>
          <p:cNvSpPr txBox="1"/>
          <p:nvPr/>
        </p:nvSpPr>
        <p:spPr>
          <a:xfrm>
            <a:off x="609905" y="4867351"/>
            <a:ext cx="42108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 privacy - addressed with local processing &amp; compliance</a:t>
            </a:r>
            <a:endParaRPr lang="en-US" sz="120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rcRect t="-180" b="-180"/>
          <a:stretch/>
        </p:blipFill>
        <p:spPr>
          <a:xfrm>
            <a:off x="381305" y="5219395"/>
            <a:ext cx="190195" cy="152705"/>
          </a:xfrm>
          <a:prstGeom prst="rect">
            <a:avLst/>
          </a:prstGeom>
        </p:spPr>
      </p:pic>
      <p:sp>
        <p:nvSpPr>
          <p:cNvPr id="25" name="Text 20"/>
          <p:cNvSpPr txBox="1"/>
          <p:nvPr/>
        </p:nvSpPr>
        <p:spPr>
          <a:xfrm>
            <a:off x="666598" y="5210251"/>
            <a:ext cx="42675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 adoption - solved via Puskesmas partnerships &amp; free tier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381305" y="5658307"/>
            <a:ext cx="6344107" cy="1438351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381305" y="5658307"/>
            <a:ext cx="47549" cy="1438351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 txBox="1"/>
          <p:nvPr/>
        </p:nvSpPr>
        <p:spPr>
          <a:xfrm>
            <a:off x="619049" y="5867705"/>
            <a:ext cx="124267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Call to Action</a:t>
            </a:r>
            <a:endParaRPr lang="en-US" sz="1400" dirty="0"/>
          </a:p>
        </p:txBody>
      </p:sp>
      <p:sp>
        <p:nvSpPr>
          <p:cNvPr id="29" name="Text 24"/>
          <p:cNvSpPr txBox="1"/>
          <p:nvPr/>
        </p:nvSpPr>
        <p:spPr>
          <a:xfrm>
            <a:off x="619049" y="6237122"/>
            <a:ext cx="5858561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Support DiabetWise AI for the Hackathon Finale in Jakarta Oct 13-14, 2025. Together, we can empower 10.7M Indonesians with diabetes to make safer food choices and prevent complications through accessible AI technology.</a:t>
            </a:r>
            <a:endParaRPr lang="en-US" sz="1200" dirty="0"/>
          </a:p>
        </p:txBody>
      </p:sp>
      <p:sp>
        <p:nvSpPr>
          <p:cNvPr id="30" name="Shape 25"/>
          <p:cNvSpPr/>
          <p:nvPr/>
        </p:nvSpPr>
        <p:spPr>
          <a:xfrm>
            <a:off x="7105802" y="1559966"/>
            <a:ext cx="4705502" cy="6029554"/>
          </a:xfrm>
          <a:prstGeom prst="roundRect">
            <a:avLst>
              <a:gd name="adj" fmla="val 315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 txBox="1"/>
          <p:nvPr/>
        </p:nvSpPr>
        <p:spPr>
          <a:xfrm>
            <a:off x="7343546" y="2008022"/>
            <a:ext cx="239847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Contact Information</a:t>
            </a:r>
            <a:endParaRPr lang="en-US" sz="1600" dirty="0"/>
          </a:p>
        </p:txBody>
      </p:sp>
      <p:sp>
        <p:nvSpPr>
          <p:cNvPr id="32" name="Shape 27"/>
          <p:cNvSpPr/>
          <p:nvPr/>
        </p:nvSpPr>
        <p:spPr>
          <a:xfrm>
            <a:off x="7343546" y="2489911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6"/>
          <a:srcRect t="-43" b="-43"/>
          <a:stretch/>
        </p:blipFill>
        <p:spPr>
          <a:xfrm>
            <a:off x="7467905" y="2604211"/>
            <a:ext cx="133502" cy="152705"/>
          </a:xfrm>
          <a:prstGeom prst="rect">
            <a:avLst/>
          </a:prstGeom>
        </p:spPr>
      </p:pic>
      <p:sp>
        <p:nvSpPr>
          <p:cNvPr id="34" name="Shape 28"/>
          <p:cNvSpPr/>
          <p:nvPr/>
        </p:nvSpPr>
        <p:spPr>
          <a:xfrm>
            <a:off x="7343546" y="3089758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29"/>
          <p:cNvSpPr txBox="1"/>
          <p:nvPr/>
        </p:nvSpPr>
        <p:spPr>
          <a:xfrm>
            <a:off x="7867498" y="2470709"/>
            <a:ext cx="8668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Team Lead</a:t>
            </a:r>
            <a:endParaRPr lang="en-US" sz="1200" dirty="0"/>
          </a:p>
        </p:txBody>
      </p:sp>
      <p:sp>
        <p:nvSpPr>
          <p:cNvPr id="36" name="Text 30"/>
          <p:cNvSpPr txBox="1"/>
          <p:nvPr/>
        </p:nvSpPr>
        <p:spPr>
          <a:xfrm>
            <a:off x="7867498" y="2699309"/>
            <a:ext cx="15151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ADIM - AI/Tech Lead</a:t>
            </a:r>
            <a:endParaRPr lang="en-US" sz="1200" dirty="0"/>
          </a:p>
        </p:txBody>
      </p:sp>
      <p:pic>
        <p:nvPicPr>
          <p:cNvPr id="37" name="Image 4" descr="preencoded.png"/>
          <p:cNvPicPr>
            <a:picLocks noChangeAspect="1"/>
          </p:cNvPicPr>
          <p:nvPr/>
        </p:nvPicPr>
        <p:blipFill>
          <a:blip r:embed="rId7"/>
          <a:srcRect t="-43" b="-43"/>
          <a:stretch/>
        </p:blipFill>
        <p:spPr>
          <a:xfrm>
            <a:off x="7467905" y="3204058"/>
            <a:ext cx="133502" cy="152705"/>
          </a:xfrm>
          <a:prstGeom prst="rect">
            <a:avLst/>
          </a:prstGeom>
        </p:spPr>
      </p:pic>
      <p:sp>
        <p:nvSpPr>
          <p:cNvPr id="38" name="Shape 31"/>
          <p:cNvSpPr/>
          <p:nvPr/>
        </p:nvSpPr>
        <p:spPr>
          <a:xfrm>
            <a:off x="7343546" y="3689604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2"/>
          <p:cNvSpPr/>
          <p:nvPr/>
        </p:nvSpPr>
        <p:spPr>
          <a:xfrm>
            <a:off x="7343546" y="4290365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3"/>
          <p:cNvSpPr/>
          <p:nvPr/>
        </p:nvSpPr>
        <p:spPr>
          <a:xfrm>
            <a:off x="7343546" y="4890211"/>
            <a:ext cx="381305" cy="381305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4"/>
          <p:cNvSpPr txBox="1"/>
          <p:nvPr/>
        </p:nvSpPr>
        <p:spPr>
          <a:xfrm>
            <a:off x="7867498" y="3070555"/>
            <a:ext cx="12198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Advisor</a:t>
            </a:r>
            <a:endParaRPr lang="en-US" sz="1200" dirty="0"/>
          </a:p>
        </p:txBody>
      </p:sp>
      <p:sp>
        <p:nvSpPr>
          <p:cNvPr id="42" name="Text 35"/>
          <p:cNvSpPr txBox="1"/>
          <p:nvPr/>
        </p:nvSpPr>
        <p:spPr>
          <a:xfrm>
            <a:off x="7867498" y="3671316"/>
            <a:ext cx="4956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Email</a:t>
            </a:r>
            <a:endParaRPr lang="en-US" sz="1200" dirty="0"/>
          </a:p>
        </p:txBody>
      </p:sp>
      <p:sp>
        <p:nvSpPr>
          <p:cNvPr id="43" name="Text 36"/>
          <p:cNvSpPr txBox="1"/>
          <p:nvPr/>
        </p:nvSpPr>
        <p:spPr>
          <a:xfrm>
            <a:off x="7867498" y="4271162"/>
            <a:ext cx="5239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Demo</a:t>
            </a:r>
            <a:endParaRPr lang="en-US" sz="1200" dirty="0"/>
          </a:p>
        </p:txBody>
      </p:sp>
      <p:sp>
        <p:nvSpPr>
          <p:cNvPr id="44" name="Text 37"/>
          <p:cNvSpPr txBox="1"/>
          <p:nvPr/>
        </p:nvSpPr>
        <p:spPr>
          <a:xfrm>
            <a:off x="7867498" y="3299155"/>
            <a:ext cx="18105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AAA - Experienced Nurse</a:t>
            </a:r>
            <a:endParaRPr lang="en-US" sz="1200" dirty="0"/>
          </a:p>
        </p:txBody>
      </p:sp>
      <p:pic>
        <p:nvPicPr>
          <p:cNvPr id="45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457846" y="3803904"/>
            <a:ext cx="152705" cy="152705"/>
          </a:xfrm>
          <a:prstGeom prst="rect">
            <a:avLst/>
          </a:prstGeom>
        </p:spPr>
      </p:pic>
      <p:sp>
        <p:nvSpPr>
          <p:cNvPr id="46" name="Text 38"/>
          <p:cNvSpPr txBox="1"/>
          <p:nvPr/>
        </p:nvSpPr>
        <p:spPr>
          <a:xfrm>
            <a:off x="7867498" y="3899916"/>
            <a:ext cx="23628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diabetwise.ai@hackathon2025.id</a:t>
            </a:r>
            <a:endParaRPr lang="en-US" sz="1200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57846" y="4404665"/>
            <a:ext cx="152705" cy="152705"/>
          </a:xfrm>
          <a:prstGeom prst="rect">
            <a:avLst/>
          </a:prstGeom>
        </p:spPr>
      </p:pic>
      <p:sp>
        <p:nvSpPr>
          <p:cNvPr id="48" name="Text 39"/>
          <p:cNvSpPr txBox="1"/>
          <p:nvPr/>
        </p:nvSpPr>
        <p:spPr>
          <a:xfrm>
            <a:off x="7867498" y="4499762"/>
            <a:ext cx="20290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[Available during hackathon]</a:t>
            </a:r>
            <a:endParaRPr lang="en-US" sz="1200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7467905" y="5004511"/>
            <a:ext cx="133502" cy="152705"/>
          </a:xfrm>
          <a:prstGeom prst="rect">
            <a:avLst/>
          </a:prstGeom>
        </p:spPr>
      </p:pic>
      <p:sp>
        <p:nvSpPr>
          <p:cNvPr id="50" name="Text 40"/>
          <p:cNvSpPr txBox="1"/>
          <p:nvPr/>
        </p:nvSpPr>
        <p:spPr>
          <a:xfrm>
            <a:off x="7343546" y="5518404"/>
            <a:ext cx="154167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Social Media</a:t>
            </a:r>
            <a:endParaRPr lang="en-US" sz="1600" dirty="0"/>
          </a:p>
        </p:txBody>
      </p:sp>
      <p:sp>
        <p:nvSpPr>
          <p:cNvPr id="51" name="Text 41"/>
          <p:cNvSpPr txBox="1"/>
          <p:nvPr/>
        </p:nvSpPr>
        <p:spPr>
          <a:xfrm>
            <a:off x="7867498" y="4871009"/>
            <a:ext cx="5907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GitHub</a:t>
            </a:r>
            <a:endParaRPr lang="en-US" sz="1200" dirty="0"/>
          </a:p>
        </p:txBody>
      </p:sp>
      <p:sp>
        <p:nvSpPr>
          <p:cNvPr id="52" name="Text 42"/>
          <p:cNvSpPr txBox="1"/>
          <p:nvPr/>
        </p:nvSpPr>
        <p:spPr>
          <a:xfrm>
            <a:off x="7867498" y="5099609"/>
            <a:ext cx="12006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[Repository link]</a:t>
            </a:r>
            <a:endParaRPr lang="en-US" sz="1200" dirty="0"/>
          </a:p>
        </p:txBody>
      </p:sp>
      <p:sp>
        <p:nvSpPr>
          <p:cNvPr id="53" name="Shape 43"/>
          <p:cNvSpPr/>
          <p:nvPr/>
        </p:nvSpPr>
        <p:spPr>
          <a:xfrm>
            <a:off x="7343546" y="6010351"/>
            <a:ext cx="381305" cy="381305"/>
          </a:xfrm>
          <a:prstGeom prst="ellipse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4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444130" y="6110021"/>
            <a:ext cx="181051" cy="181051"/>
          </a:xfrm>
          <a:prstGeom prst="rect">
            <a:avLst/>
          </a:prstGeom>
        </p:spPr>
      </p:pic>
      <p:sp>
        <p:nvSpPr>
          <p:cNvPr id="55" name="Shape 44"/>
          <p:cNvSpPr/>
          <p:nvPr/>
        </p:nvSpPr>
        <p:spPr>
          <a:xfrm>
            <a:off x="7819949" y="6010351"/>
            <a:ext cx="381305" cy="381305"/>
          </a:xfrm>
          <a:prstGeom prst="ellipse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6" name="Image 9" descr="preencoded.png"/>
          <p:cNvPicPr>
            <a:picLocks noChangeAspect="1"/>
          </p:cNvPicPr>
          <p:nvPr/>
        </p:nvPicPr>
        <p:blipFill>
          <a:blip r:embed="rId12"/>
          <a:srcRect l="-1082" r="-1082"/>
          <a:stretch/>
        </p:blipFill>
        <p:spPr>
          <a:xfrm>
            <a:off x="7929677" y="6110021"/>
            <a:ext cx="161849" cy="181051"/>
          </a:xfrm>
          <a:prstGeom prst="rect">
            <a:avLst/>
          </a:prstGeom>
        </p:spPr>
      </p:pic>
      <p:sp>
        <p:nvSpPr>
          <p:cNvPr id="57" name="Shape 45"/>
          <p:cNvSpPr/>
          <p:nvPr/>
        </p:nvSpPr>
        <p:spPr>
          <a:xfrm>
            <a:off x="8296351" y="6010351"/>
            <a:ext cx="381305" cy="381305"/>
          </a:xfrm>
          <a:prstGeom prst="ellipse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8" name="Image 10" descr="preencoded.png"/>
          <p:cNvPicPr>
            <a:picLocks noChangeAspect="1"/>
          </p:cNvPicPr>
          <p:nvPr/>
        </p:nvPicPr>
        <p:blipFill>
          <a:blip r:embed="rId13"/>
          <a:srcRect l="-1082" r="-1082"/>
          <a:stretch/>
        </p:blipFill>
        <p:spPr>
          <a:xfrm>
            <a:off x="8406079" y="6110021"/>
            <a:ext cx="161849" cy="181051"/>
          </a:xfrm>
          <a:prstGeom prst="rect">
            <a:avLst/>
          </a:prstGeom>
        </p:spPr>
      </p:pic>
      <p:sp>
        <p:nvSpPr>
          <p:cNvPr id="59" name="Shape 46"/>
          <p:cNvSpPr/>
          <p:nvPr/>
        </p:nvSpPr>
        <p:spPr>
          <a:xfrm>
            <a:off x="8772754" y="6010351"/>
            <a:ext cx="381305" cy="381305"/>
          </a:xfrm>
          <a:prstGeom prst="ellipse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0" name="Image 11" descr="preencoded.png"/>
          <p:cNvPicPr>
            <a:picLocks noChangeAspect="1"/>
          </p:cNvPicPr>
          <p:nvPr/>
        </p:nvPicPr>
        <p:blipFill>
          <a:blip r:embed="rId14"/>
          <a:srcRect l="-1613" r="-1613"/>
          <a:stretch/>
        </p:blipFill>
        <p:spPr>
          <a:xfrm>
            <a:off x="8872423" y="6110021"/>
            <a:ext cx="181051" cy="181051"/>
          </a:xfrm>
          <a:prstGeom prst="rect">
            <a:avLst/>
          </a:prstGeom>
        </p:spPr>
      </p:pic>
      <p:sp>
        <p:nvSpPr>
          <p:cNvPr id="61" name="Text 47"/>
          <p:cNvSpPr txBox="1"/>
          <p:nvPr/>
        </p:nvSpPr>
        <p:spPr>
          <a:xfrm>
            <a:off x="8866022" y="6648602"/>
            <a:ext cx="131947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@DiabetWiseAI</a:t>
            </a:r>
            <a:endParaRPr lang="en-US" sz="1300" dirty="0"/>
          </a:p>
        </p:txBody>
      </p:sp>
      <p:sp>
        <p:nvSpPr>
          <p:cNvPr id="62" name="Text 48"/>
          <p:cNvSpPr txBox="1"/>
          <p:nvPr/>
        </p:nvSpPr>
        <p:spPr>
          <a:xfrm>
            <a:off x="7600493" y="6982358"/>
            <a:ext cx="382493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"Empowering every diabetic in Indonesia with AI-powered food intelligence"</a:t>
            </a:r>
            <a:endParaRPr lang="en-US" sz="1000" dirty="0"/>
          </a:p>
        </p:txBody>
      </p:sp>
      <p:sp>
        <p:nvSpPr>
          <p:cNvPr id="63" name="Shape 49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4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5" name="Shape 50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51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67" name="Image 13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8" name="Text 52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A56A6-953A-69BB-23F0-02309AF29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DE627E7-2009-5FDA-DAF6-EB5F7B38184E}"/>
              </a:ext>
            </a:extLst>
          </p:cNvPr>
          <p:cNvSpPr/>
          <p:nvPr/>
        </p:nvSpPr>
        <p:spPr>
          <a:xfrm>
            <a:off x="0" y="0"/>
            <a:ext cx="12191695" cy="860084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716762F2-94C2-50AE-7829-E447583218E9}"/>
              </a:ext>
            </a:extLst>
          </p:cNvPr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951F1015-C3B0-5A6F-1F23-04EE583A6FFB}"/>
              </a:ext>
            </a:extLst>
          </p:cNvPr>
          <p:cNvSpPr txBox="1"/>
          <p:nvPr/>
        </p:nvSpPr>
        <p:spPr>
          <a:xfrm>
            <a:off x="381305" y="237744"/>
            <a:ext cx="415320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References</a:t>
            </a:r>
            <a:endParaRPr lang="en-US" sz="30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E0E1BC7-9471-A59C-98D1-4F297098E5FD}"/>
              </a:ext>
            </a:extLst>
          </p:cNvPr>
          <p:cNvSpPr txBox="1"/>
          <p:nvPr/>
        </p:nvSpPr>
        <p:spPr>
          <a:xfrm>
            <a:off x="381305" y="828446"/>
            <a:ext cx="399501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Indonesia's Diabetes Crisis &amp; Current Challenges</a:t>
            </a:r>
            <a:endParaRPr lang="en-US" sz="14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EAFAD293-6CE1-5C3C-D285-039E1080E94A}"/>
              </a:ext>
            </a:extLst>
          </p:cNvPr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7FFC391B-A89C-C6AF-A016-6BD8D2F0FF16}"/>
              </a:ext>
            </a:extLst>
          </p:cNvPr>
          <p:cNvSpPr txBox="1"/>
          <p:nvPr/>
        </p:nvSpPr>
        <p:spPr>
          <a:xfrm>
            <a:off x="381305" y="65314"/>
            <a:ext cx="11429389" cy="87521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Experiences of using web-based and mobile technologies to support self-management of type 2 diabetes: Qualitative study. (2018). </a:t>
            </a:r>
            <a:r>
              <a:rPr lang="en-US" sz="1400" i="1" dirty="0"/>
              <a:t>JMIR Diabetes, 3</a:t>
            </a:r>
            <a:r>
              <a:rPr lang="en-US" sz="1400" dirty="0"/>
              <a:t>(2), e9. </a:t>
            </a:r>
            <a:r>
              <a:rPr lang="en-US" sz="1400" dirty="0">
                <a:hlinkClick r:id="rId3"/>
              </a:rPr>
              <a:t>https://doi.org/10.2196/diabetes.9743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framework for optimizing technology-enabled diabetes and cardiometabolic care and education: The role of the diabetes care and education specialist. (2020). </a:t>
            </a:r>
            <a:r>
              <a:rPr lang="en-US" sz="1400" i="1" dirty="0"/>
              <a:t>The Diabetes Educator, 46</a:t>
            </a:r>
            <a:r>
              <a:rPr lang="en-US" sz="1400" dirty="0"/>
              <a:t>(4), 315–322. </a:t>
            </a:r>
            <a:r>
              <a:rPr lang="en-US" sz="1400" dirty="0">
                <a:hlinkClick r:id="rId4"/>
              </a:rPr>
              <a:t>https://doi.org/10.1177/0145721720935125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Effects of educational technologies on the prevention and treatment of diabetic ulcers: A systematic review and meta-analysis. (2023). </a:t>
            </a:r>
            <a:r>
              <a:rPr lang="en-US" sz="1400" i="1" dirty="0" err="1"/>
              <a:t>Revista</a:t>
            </a:r>
            <a:r>
              <a:rPr lang="en-US" sz="1400" i="1" dirty="0"/>
              <a:t> Latino-Americana de Enfermagem, 31.</a:t>
            </a:r>
            <a:r>
              <a:rPr lang="en-US" sz="1400" dirty="0"/>
              <a:t> </a:t>
            </a:r>
            <a:r>
              <a:rPr lang="en-US" sz="1400" dirty="0">
                <a:hlinkClick r:id="rId5"/>
              </a:rPr>
              <a:t>https://doi.org/10.1590/1518-8345.6628.3945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Classification and prediction on the effects of nutritional intake on overweight/obesity, dyslipidemia, hypertension and type 2 diabetes mellitus using deep learning model: 4–7th Korea national health and nutrition examination survey. (2021). </a:t>
            </a:r>
            <a:r>
              <a:rPr lang="en-US" sz="1400" i="1" dirty="0"/>
              <a:t>International Journal of Environmental Research and Public Health, 18</a:t>
            </a:r>
            <a:r>
              <a:rPr lang="en-US" sz="1400" dirty="0"/>
              <a:t>(11), 5597. </a:t>
            </a:r>
            <a:r>
              <a:rPr lang="en-US" sz="1400" dirty="0">
                <a:hlinkClick r:id="rId6"/>
              </a:rPr>
              <a:t>https://doi.org/10.3390/ijerph18115597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Relationship between nutritional scales and prognosis in elderly patients after acute ischemic stroke: Comparison of controlling nutritional status score and geriatric nutritional risk index. (2021). </a:t>
            </a:r>
            <a:r>
              <a:rPr lang="en-US" sz="1400" i="1" dirty="0"/>
              <a:t>Annals of Nutrition and Metabolism, 77</a:t>
            </a:r>
            <a:r>
              <a:rPr lang="en-US" sz="1400" dirty="0"/>
              <a:t>(2), 116–123. </a:t>
            </a:r>
            <a:r>
              <a:rPr lang="en-US" sz="1400" dirty="0">
                <a:hlinkClick r:id="rId7"/>
              </a:rPr>
              <a:t>https://doi.org/10.1159/000515212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Controlling nutritional status (CONUT) score as a predictor of all-cause mortality at 3 months in stroke patients. (2019). </a:t>
            </a:r>
            <a:r>
              <a:rPr lang="en-US" sz="1400" i="1" dirty="0"/>
              <a:t>Biological Research for Nursing, 21</a:t>
            </a:r>
            <a:r>
              <a:rPr lang="en-US" sz="1400" dirty="0"/>
              <a:t>(5), 564–570. </a:t>
            </a:r>
            <a:r>
              <a:rPr lang="en-US" sz="1400" dirty="0">
                <a:hlinkClick r:id="rId8"/>
              </a:rPr>
              <a:t>https://doi.org/10.1177/1099800419860253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systematic review: Cost‐effectiveness of continuous glucose monitoring compared to self‐monitoring of blood glucose in type 1 diabetes. (2022). </a:t>
            </a:r>
            <a:r>
              <a:rPr lang="en-US" sz="1400" i="1" dirty="0"/>
              <a:t>Endocrinology, Diabetes &amp; Metabolism, 5</a:t>
            </a:r>
            <a:r>
              <a:rPr lang="en-US" sz="1400" dirty="0"/>
              <a:t>(6). </a:t>
            </a:r>
            <a:r>
              <a:rPr lang="en-US" sz="1400" dirty="0">
                <a:hlinkClick r:id="rId9"/>
              </a:rPr>
              <a:t>https://doi.org/10.1002/edm2.369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Evaluation of the activity and medical nutrition therapy types used by nutrition support teams in hospitals in the Greater Poland Voivodeship. (2021). </a:t>
            </a:r>
            <a:r>
              <a:rPr lang="en-US" sz="1400" i="1" dirty="0"/>
              <a:t>Gastroenterology Review, 16</a:t>
            </a:r>
            <a:r>
              <a:rPr lang="en-US" sz="1400" dirty="0"/>
              <a:t>(1), 43–46. </a:t>
            </a:r>
            <a:r>
              <a:rPr lang="en-US" sz="1400" dirty="0">
                <a:hlinkClick r:id="rId10"/>
              </a:rPr>
              <a:t>https://doi.org/10.5114/pg.2021.104735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Modifiable factors to prevent severe </a:t>
            </a:r>
            <a:r>
              <a:rPr lang="en-US" sz="1400" dirty="0" err="1"/>
              <a:t>hypoglycaemic</a:t>
            </a:r>
            <a:r>
              <a:rPr lang="en-US" sz="1400" dirty="0"/>
              <a:t> and diabetic ketoacidosis presentations in people with type 1 diabetes. (2024). </a:t>
            </a:r>
            <a:r>
              <a:rPr lang="en-US" sz="1400" i="1" dirty="0"/>
              <a:t>Diabetic Medicine, 41</a:t>
            </a:r>
            <a:r>
              <a:rPr lang="en-US" sz="1400" dirty="0"/>
              <a:t>(9). </a:t>
            </a:r>
            <a:r>
              <a:rPr lang="en-US" sz="1400" dirty="0">
                <a:hlinkClick r:id="rId11"/>
              </a:rPr>
              <a:t>https://doi.org/10.1111/dme.15384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Construction and validation of a brochure on diabetic foot care. (2022). </a:t>
            </a:r>
            <a:r>
              <a:rPr lang="en-US" sz="1400" i="1" dirty="0"/>
              <a:t>Estima: Brazilian Journal of </a:t>
            </a:r>
            <a:r>
              <a:rPr lang="en-US" sz="1400" i="1" dirty="0" err="1"/>
              <a:t>Enterostomal</a:t>
            </a:r>
            <a:r>
              <a:rPr lang="en-US" sz="1400" i="1" dirty="0"/>
              <a:t> Therapy.</a:t>
            </a:r>
            <a:r>
              <a:rPr lang="en-US" sz="1400" dirty="0"/>
              <a:t> </a:t>
            </a:r>
            <a:r>
              <a:rPr lang="en-US" sz="1400" dirty="0">
                <a:hlinkClick r:id="rId12"/>
              </a:rPr>
              <a:t>https://doi.org/10.30886/estima.v20.1261_in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Incidence and risk factors of diabetic foot ulcer: A population-based diabetic foot cohort (ADFC study)—Two-year follow-up study. (2018). </a:t>
            </a:r>
            <a:r>
              <a:rPr lang="en-US" sz="1400" i="1" dirty="0"/>
              <a:t>International Journal of Endocrinology, 2018,</a:t>
            </a:r>
            <a:r>
              <a:rPr lang="en-US" sz="1400" dirty="0"/>
              <a:t> 1–9. </a:t>
            </a:r>
            <a:r>
              <a:rPr lang="en-US" sz="1400" dirty="0">
                <a:hlinkClick r:id="rId13"/>
              </a:rPr>
              <a:t>https://doi.org/10.1155/2018/7631659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Socio-demographic and clinical characteristics of type 1 diabetes patients associated with emergency room visits and hospitalizations in Mexico. (2018). </a:t>
            </a:r>
            <a:r>
              <a:rPr lang="en-US" sz="1400" i="1" dirty="0"/>
              <a:t>BMC Health Services Research, 18</a:t>
            </a:r>
            <a:r>
              <a:rPr lang="en-US" sz="1400" dirty="0"/>
              <a:t>(1). </a:t>
            </a:r>
            <a:r>
              <a:rPr lang="en-US" sz="1400" dirty="0">
                <a:hlinkClick r:id="rId14"/>
              </a:rPr>
              <a:t>https://doi.org/10.1186/s12913-018-3412-3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Geriatric nutritional risk index predicts poor outcomes in patients with acute ischemic stroke - Automated undernutrition screen tool. (2020). </a:t>
            </a:r>
            <a:r>
              <a:rPr lang="en-US" sz="1400" i="1" dirty="0"/>
              <a:t>PLOS ONE, 15</a:t>
            </a:r>
            <a:r>
              <a:rPr lang="en-US" sz="1400" dirty="0"/>
              <a:t>(2), e0228738. </a:t>
            </a:r>
            <a:r>
              <a:rPr lang="en-US" sz="1400" dirty="0">
                <a:hlinkClick r:id="rId15"/>
              </a:rPr>
              <a:t>https://doi.org/10.1371/journal.pone.0228738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Enhanced self-efficacy and behavioral changes among patients with diabetes: Cloud-based mobile health platform and mobile app service. (2019). </a:t>
            </a:r>
            <a:r>
              <a:rPr lang="en-US" sz="1400" i="1" dirty="0"/>
              <a:t>JMIR Diabetes, 4</a:t>
            </a:r>
            <a:r>
              <a:rPr lang="en-US" sz="1400" dirty="0"/>
              <a:t>(2), e11017. </a:t>
            </a:r>
            <a:r>
              <a:rPr lang="en-US" sz="1400" dirty="0">
                <a:hlinkClick r:id="rId16"/>
              </a:rPr>
              <a:t>https://doi.org/10.2196/11017</a:t>
            </a:r>
            <a:r>
              <a:rPr lang="en-US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9125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93424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4210812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Executive Summary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Smart Food Detection for Diabetes Management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81305" y="6491326"/>
            <a:ext cx="6687007" cy="923544"/>
          </a:xfrm>
          <a:prstGeom prst="roundRect">
            <a:avLst>
              <a:gd name="adj" fmla="val 816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571500" y="1788566"/>
            <a:ext cx="11832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3555187" y="1788566"/>
            <a:ext cx="201168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dual artificial intelligence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1620317" y="1788566"/>
            <a:ext cx="206928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is a mobile app leveraging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571500" y="1788566"/>
            <a:ext cx="6279185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(food detection + calorie estimation) to help Indonesians with diabetes make safer food choices in real-time through smartphone camera detection.</a:t>
            </a:r>
            <a:endParaRPr lang="en-US" sz="1300" dirty="0"/>
          </a:p>
        </p:txBody>
      </p:sp>
      <p:sp>
        <p:nvSpPr>
          <p:cNvPr id="12" name="Text 10"/>
          <p:cNvSpPr txBox="1"/>
          <p:nvPr/>
        </p:nvSpPr>
        <p:spPr>
          <a:xfrm>
            <a:off x="381305" y="3002890"/>
            <a:ext cx="267553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Value Propositions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81305" y="344728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81305" y="344728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3589934"/>
            <a:ext cx="152705" cy="152705"/>
          </a:xfrm>
          <a:prstGeom prst="rect">
            <a:avLst/>
          </a:prstGeom>
        </p:spPr>
      </p:pic>
      <p:sp>
        <p:nvSpPr>
          <p:cNvPr id="16" name="Shape 13"/>
          <p:cNvSpPr/>
          <p:nvPr/>
        </p:nvSpPr>
        <p:spPr>
          <a:xfrm>
            <a:off x="3724351" y="344728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724351" y="344728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 txBox="1"/>
          <p:nvPr/>
        </p:nvSpPr>
        <p:spPr>
          <a:xfrm>
            <a:off x="562356" y="3579876"/>
            <a:ext cx="2781605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Real-time food detection with traffic light warning system</a:t>
            </a:r>
            <a:endParaRPr lang="en-US" sz="120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3905402" y="3589934"/>
            <a:ext cx="133502" cy="152705"/>
          </a:xfrm>
          <a:prstGeom prst="rect">
            <a:avLst/>
          </a:prstGeom>
        </p:spPr>
      </p:pic>
      <p:sp>
        <p:nvSpPr>
          <p:cNvPr id="20" name="Shape 16"/>
          <p:cNvSpPr/>
          <p:nvPr/>
        </p:nvSpPr>
        <p:spPr>
          <a:xfrm>
            <a:off x="381305" y="4275734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381305" y="4275734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381305" y="5104181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81305" y="5104181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 txBox="1"/>
          <p:nvPr/>
        </p:nvSpPr>
        <p:spPr>
          <a:xfrm>
            <a:off x="3905402" y="3579876"/>
            <a:ext cx="2915107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Indonesia-specific food database with 2,000+ items</a:t>
            </a:r>
            <a:endParaRPr lang="en-US" sz="120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62356" y="4418381"/>
            <a:ext cx="152705" cy="152705"/>
          </a:xfrm>
          <a:prstGeom prst="rect">
            <a:avLst/>
          </a:prstGeom>
        </p:spPr>
      </p:pic>
      <p:sp>
        <p:nvSpPr>
          <p:cNvPr id="26" name="Text 21"/>
          <p:cNvSpPr txBox="1"/>
          <p:nvPr/>
        </p:nvSpPr>
        <p:spPr>
          <a:xfrm>
            <a:off x="381305" y="6046927"/>
            <a:ext cx="171267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Target Impact</a:t>
            </a:r>
            <a:endParaRPr lang="en-US" sz="1600" dirty="0"/>
          </a:p>
        </p:txBody>
      </p:sp>
      <p:sp>
        <p:nvSpPr>
          <p:cNvPr id="27" name="Shape 22"/>
          <p:cNvSpPr/>
          <p:nvPr/>
        </p:nvSpPr>
        <p:spPr>
          <a:xfrm>
            <a:off x="3724351" y="4275734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3724351" y="4275734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 txBox="1"/>
          <p:nvPr/>
        </p:nvSpPr>
        <p:spPr>
          <a:xfrm>
            <a:off x="562356" y="4409237"/>
            <a:ext cx="29718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90%+ detection accuracy, ±15% calorie estimation</a:t>
            </a:r>
            <a:endParaRPr lang="en-US" sz="1200" dirty="0"/>
          </a:p>
        </p:txBody>
      </p:sp>
      <p:sp>
        <p:nvSpPr>
          <p:cNvPr id="30" name="Text 25"/>
          <p:cNvSpPr txBox="1"/>
          <p:nvPr/>
        </p:nvSpPr>
        <p:spPr>
          <a:xfrm>
            <a:off x="4000500" y="4409237"/>
            <a:ext cx="24103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capability for remote areas</a:t>
            </a:r>
            <a:endParaRPr lang="en-US" sz="1200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rcRect t="-180" b="-180"/>
          <a:stretch/>
        </p:blipFill>
        <p:spPr>
          <a:xfrm>
            <a:off x="562356" y="5246827"/>
            <a:ext cx="190195" cy="152705"/>
          </a:xfrm>
          <a:prstGeom prst="rect">
            <a:avLst/>
          </a:prstGeom>
        </p:spPr>
      </p:pic>
      <p:sp>
        <p:nvSpPr>
          <p:cNvPr id="32" name="Shape 26"/>
          <p:cNvSpPr/>
          <p:nvPr/>
        </p:nvSpPr>
        <p:spPr>
          <a:xfrm>
            <a:off x="3724351" y="5104181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3724351" y="5104181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28"/>
          <p:cNvSpPr txBox="1"/>
          <p:nvPr/>
        </p:nvSpPr>
        <p:spPr>
          <a:xfrm>
            <a:off x="562356" y="5237683"/>
            <a:ext cx="27057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Integration-ready with Puskesmas health centers</a:t>
            </a:r>
            <a:endParaRPr lang="en-US" sz="1200" dirty="0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7"/>
          <a:srcRect t="-100" b="-100"/>
          <a:stretch/>
        </p:blipFill>
        <p:spPr>
          <a:xfrm>
            <a:off x="3905402" y="5246827"/>
            <a:ext cx="114300" cy="152705"/>
          </a:xfrm>
          <a:prstGeom prst="rect">
            <a:avLst/>
          </a:prstGeom>
        </p:spPr>
      </p:pic>
      <p:sp>
        <p:nvSpPr>
          <p:cNvPr id="36" name="Text 29"/>
          <p:cNvSpPr txBox="1"/>
          <p:nvPr/>
        </p:nvSpPr>
        <p:spPr>
          <a:xfrm>
            <a:off x="3150108" y="6719926"/>
            <a:ext cx="196413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10.7 million Indonesians</a:t>
            </a:r>
            <a:endParaRPr lang="en-US" sz="1300" dirty="0"/>
          </a:p>
        </p:txBody>
      </p:sp>
      <p:sp>
        <p:nvSpPr>
          <p:cNvPr id="37" name="Text 30"/>
          <p:cNvSpPr txBox="1"/>
          <p:nvPr/>
        </p:nvSpPr>
        <p:spPr>
          <a:xfrm>
            <a:off x="4261104" y="6987845"/>
            <a:ext cx="6592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$150M</a:t>
            </a:r>
            <a:endParaRPr lang="en-US" sz="1300" dirty="0"/>
          </a:p>
        </p:txBody>
      </p:sp>
      <p:sp>
        <p:nvSpPr>
          <p:cNvPr id="38" name="Text 31"/>
          <p:cNvSpPr txBox="1"/>
          <p:nvPr/>
        </p:nvSpPr>
        <p:spPr>
          <a:xfrm>
            <a:off x="571500" y="6719926"/>
            <a:ext cx="27075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Address diabetes management for</a:t>
            </a:r>
            <a:endParaRPr lang="en-US" sz="1300" dirty="0"/>
          </a:p>
        </p:txBody>
      </p:sp>
      <p:sp>
        <p:nvSpPr>
          <p:cNvPr id="39" name="Text 32"/>
          <p:cNvSpPr txBox="1"/>
          <p:nvPr/>
        </p:nvSpPr>
        <p:spPr>
          <a:xfrm>
            <a:off x="571500" y="6719926"/>
            <a:ext cx="616488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with diabetes, prevent diet-related complications, and save an estimated</a:t>
            </a:r>
            <a:endParaRPr lang="en-US" sz="1300" dirty="0"/>
          </a:p>
        </p:txBody>
      </p:sp>
      <p:sp>
        <p:nvSpPr>
          <p:cNvPr id="40" name="Text 33"/>
          <p:cNvSpPr txBox="1"/>
          <p:nvPr/>
        </p:nvSpPr>
        <p:spPr>
          <a:xfrm>
            <a:off x="4788713" y="6987845"/>
            <a:ext cx="20601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 yearly healthcare costs.</a:t>
            </a:r>
            <a:endParaRPr lang="en-US" sz="1300" dirty="0"/>
          </a:p>
        </p:txBody>
      </p:sp>
      <p:sp>
        <p:nvSpPr>
          <p:cNvPr id="41" name="Text 34"/>
          <p:cNvSpPr txBox="1"/>
          <p:nvPr/>
        </p:nvSpPr>
        <p:spPr>
          <a:xfrm>
            <a:off x="3905402" y="5237683"/>
            <a:ext cx="2895905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Educational insights and personalized recommendations</a:t>
            </a:r>
            <a:endParaRPr lang="en-US" sz="1200" dirty="0"/>
          </a:p>
        </p:txBody>
      </p:sp>
      <p:sp>
        <p:nvSpPr>
          <p:cNvPr id="42" name="Shape 35"/>
          <p:cNvSpPr/>
          <p:nvPr/>
        </p:nvSpPr>
        <p:spPr>
          <a:xfrm>
            <a:off x="8248802" y="2221992"/>
            <a:ext cx="2667305" cy="4762195"/>
          </a:xfrm>
          <a:prstGeom prst="roundRect">
            <a:avLst>
              <a:gd name="adj" fmla="val 3673"/>
            </a:avLst>
          </a:prstGeom>
          <a:solidFill>
            <a:srgbClr val="F0F9FF"/>
          </a:solidFill>
          <a:ln w="127000">
            <a:solidFill>
              <a:srgbClr val="333333"/>
            </a:solidFill>
            <a:prstDash val="solid"/>
          </a:ln>
          <a:effectLst>
            <a:outerShdw blurRad="292100" dist="1397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" name="Shape 36"/>
          <p:cNvSpPr/>
          <p:nvPr/>
        </p:nvSpPr>
        <p:spPr>
          <a:xfrm>
            <a:off x="8343900" y="2317090"/>
            <a:ext cx="2476195" cy="514807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37"/>
          <p:cNvSpPr txBox="1"/>
          <p:nvPr/>
        </p:nvSpPr>
        <p:spPr>
          <a:xfrm>
            <a:off x="9101938" y="2478938"/>
            <a:ext cx="10771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</a:t>
            </a:r>
            <a:endParaRPr lang="en-US" sz="1200" dirty="0"/>
          </a:p>
        </p:txBody>
      </p:sp>
      <p:sp>
        <p:nvSpPr>
          <p:cNvPr id="45" name="Shape 38"/>
          <p:cNvSpPr/>
          <p:nvPr/>
        </p:nvSpPr>
        <p:spPr>
          <a:xfrm>
            <a:off x="8486546" y="2974543"/>
            <a:ext cx="2190902" cy="609905"/>
          </a:xfrm>
          <a:prstGeom prst="roundRect">
            <a:avLst>
              <a:gd name="adj" fmla="val 18741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39"/>
          <p:cNvSpPr/>
          <p:nvPr/>
        </p:nvSpPr>
        <p:spPr>
          <a:xfrm>
            <a:off x="8581644" y="3088843"/>
            <a:ext cx="381305" cy="381305"/>
          </a:xfrm>
          <a:prstGeom prst="ellipse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7" name="Image 5" descr="preencoded.png"/>
          <p:cNvPicPr>
            <a:picLocks noChangeAspect="1"/>
          </p:cNvPicPr>
          <p:nvPr/>
        </p:nvPicPr>
        <p:blipFill>
          <a:blip r:embed="rId8"/>
          <a:srcRect t="-43" b="-43"/>
          <a:stretch/>
        </p:blipFill>
        <p:spPr>
          <a:xfrm>
            <a:off x="8706002" y="3203143"/>
            <a:ext cx="133502" cy="152705"/>
          </a:xfrm>
          <a:prstGeom prst="rect">
            <a:avLst/>
          </a:prstGeom>
        </p:spPr>
      </p:pic>
      <p:sp>
        <p:nvSpPr>
          <p:cNvPr id="48" name="Shape 40"/>
          <p:cNvSpPr/>
          <p:nvPr/>
        </p:nvSpPr>
        <p:spPr>
          <a:xfrm>
            <a:off x="8486546" y="3679546"/>
            <a:ext cx="2190902" cy="800100"/>
          </a:xfrm>
          <a:prstGeom prst="roundRect">
            <a:avLst>
              <a:gd name="adj" fmla="val 1088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Shape 41"/>
          <p:cNvSpPr/>
          <p:nvPr/>
        </p:nvSpPr>
        <p:spPr>
          <a:xfrm>
            <a:off x="8486546" y="4574743"/>
            <a:ext cx="2190902" cy="800100"/>
          </a:xfrm>
          <a:prstGeom prst="roundRect">
            <a:avLst>
              <a:gd name="adj" fmla="val 1088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2"/>
          <p:cNvSpPr txBox="1"/>
          <p:nvPr/>
        </p:nvSpPr>
        <p:spPr>
          <a:xfrm>
            <a:off x="9058046" y="3088843"/>
            <a:ext cx="9720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Sayur Lodeh</a:t>
            </a:r>
            <a:endParaRPr lang="en-US" sz="1200" dirty="0"/>
          </a:p>
        </p:txBody>
      </p:sp>
      <p:sp>
        <p:nvSpPr>
          <p:cNvPr id="51" name="Text 43"/>
          <p:cNvSpPr txBox="1"/>
          <p:nvPr/>
        </p:nvSpPr>
        <p:spPr>
          <a:xfrm>
            <a:off x="9058046" y="3317443"/>
            <a:ext cx="142463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Low carb, safe portion</a:t>
            </a:r>
            <a:endParaRPr lang="en-US" sz="1000" dirty="0"/>
          </a:p>
        </p:txBody>
      </p:sp>
      <p:sp>
        <p:nvSpPr>
          <p:cNvPr id="52" name="Shape 44"/>
          <p:cNvSpPr/>
          <p:nvPr/>
        </p:nvSpPr>
        <p:spPr>
          <a:xfrm>
            <a:off x="8581644" y="3888943"/>
            <a:ext cx="371246" cy="381305"/>
          </a:xfrm>
          <a:prstGeom prst="ellipse">
            <a:avLst/>
          </a:prstGeom>
          <a:solidFill>
            <a:srgbClr val="FFC10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3" name="Image 6" descr="preencoded.png"/>
          <p:cNvPicPr>
            <a:picLocks noChangeAspect="1"/>
          </p:cNvPicPr>
          <p:nvPr/>
        </p:nvPicPr>
        <p:blipFill>
          <a:blip r:embed="rId9"/>
          <a:srcRect l="-299" r="-299"/>
          <a:stretch/>
        </p:blipFill>
        <p:spPr>
          <a:xfrm>
            <a:off x="8753551" y="4003243"/>
            <a:ext cx="19202" cy="152705"/>
          </a:xfrm>
          <a:prstGeom prst="rect">
            <a:avLst/>
          </a:prstGeom>
        </p:spPr>
      </p:pic>
      <p:sp>
        <p:nvSpPr>
          <p:cNvPr id="54" name="Text 45"/>
          <p:cNvSpPr txBox="1"/>
          <p:nvPr/>
        </p:nvSpPr>
        <p:spPr>
          <a:xfrm>
            <a:off x="9039758" y="3793846"/>
            <a:ext cx="8293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Nasi Putih</a:t>
            </a:r>
            <a:endParaRPr lang="en-US" sz="1200" dirty="0"/>
          </a:p>
        </p:txBody>
      </p:sp>
      <p:sp>
        <p:nvSpPr>
          <p:cNvPr id="55" name="Text 46"/>
          <p:cNvSpPr txBox="1"/>
          <p:nvPr/>
        </p:nvSpPr>
        <p:spPr>
          <a:xfrm>
            <a:off x="9013241" y="4689043"/>
            <a:ext cx="8001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 Cendol</a:t>
            </a:r>
            <a:endParaRPr lang="en-US" sz="1200" dirty="0"/>
          </a:p>
        </p:txBody>
      </p:sp>
      <p:sp>
        <p:nvSpPr>
          <p:cNvPr id="56" name="Text 47"/>
          <p:cNvSpPr txBox="1"/>
          <p:nvPr/>
        </p:nvSpPr>
        <p:spPr>
          <a:xfrm>
            <a:off x="9039758" y="4022446"/>
            <a:ext cx="127193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Medium carb, small portion</a:t>
            </a:r>
            <a:endParaRPr lang="en-US" sz="1000" dirty="0"/>
          </a:p>
        </p:txBody>
      </p:sp>
      <p:sp>
        <p:nvSpPr>
          <p:cNvPr id="57" name="Text 48"/>
          <p:cNvSpPr txBox="1"/>
          <p:nvPr/>
        </p:nvSpPr>
        <p:spPr>
          <a:xfrm>
            <a:off x="9013241" y="4917643"/>
            <a:ext cx="99578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High sugar, not recommended</a:t>
            </a:r>
            <a:endParaRPr lang="en-US" sz="1000" dirty="0"/>
          </a:p>
        </p:txBody>
      </p:sp>
      <p:sp>
        <p:nvSpPr>
          <p:cNvPr id="58" name="Shape 49"/>
          <p:cNvSpPr/>
          <p:nvPr/>
        </p:nvSpPr>
        <p:spPr>
          <a:xfrm>
            <a:off x="8581644" y="4784141"/>
            <a:ext cx="342900" cy="381305"/>
          </a:xfrm>
          <a:prstGeom prst="ellipse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9" name="Image 7" descr="preencoded.png"/>
          <p:cNvPicPr>
            <a:picLocks noChangeAspect="1"/>
          </p:cNvPicPr>
          <p:nvPr/>
        </p:nvPicPr>
        <p:blipFill>
          <a:blip r:embed="rId10"/>
          <a:srcRect t="-100" b="-100"/>
          <a:stretch/>
        </p:blipFill>
        <p:spPr>
          <a:xfrm>
            <a:off x="8692286" y="4898441"/>
            <a:ext cx="114300" cy="152705"/>
          </a:xfrm>
          <a:prstGeom prst="rect">
            <a:avLst/>
          </a:prstGeom>
        </p:spPr>
      </p:pic>
      <p:sp>
        <p:nvSpPr>
          <p:cNvPr id="60" name="Shape 50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1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2" name="Shape 51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Text 52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64" name="Image 9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5" name="Text 53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60084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415320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Problem Statement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399501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Indonesia's Diabetes Crisis &amp; Current Challenges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 txBox="1"/>
          <p:nvPr/>
        </p:nvSpPr>
        <p:spPr>
          <a:xfrm>
            <a:off x="571500" y="1788566"/>
            <a:ext cx="6259982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 faces a growing diabetes epidemic with significant health and economic consequences. Current solutions are inadequate for the unique needs of the Indonesian population.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381305" y="3002890"/>
            <a:ext cx="283738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Diabetes Crisis Statistics</a:t>
            </a:r>
            <a:endParaRPr lang="en-US" sz="1600" dirty="0"/>
          </a:p>
        </p:txBody>
      </p:sp>
      <p:sp>
        <p:nvSpPr>
          <p:cNvPr id="9" name="Text 7"/>
          <p:cNvSpPr txBox="1"/>
          <p:nvPr/>
        </p:nvSpPr>
        <p:spPr>
          <a:xfrm>
            <a:off x="381305" y="5584241"/>
            <a:ext cx="231343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Current Pain Points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1305" y="3447288"/>
            <a:ext cx="3276295" cy="8759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81305" y="3447288"/>
            <a:ext cx="38405" cy="8759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795674" y="3447288"/>
            <a:ext cx="3276295" cy="8759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795674" y="3447288"/>
            <a:ext cx="38405" cy="8759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81305" y="4458614"/>
            <a:ext cx="3276295" cy="8759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81305" y="4458614"/>
            <a:ext cx="38405" cy="8759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795674" y="4458614"/>
            <a:ext cx="3276295" cy="8759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795674" y="4458614"/>
            <a:ext cx="38405" cy="8759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 txBox="1"/>
          <p:nvPr/>
        </p:nvSpPr>
        <p:spPr>
          <a:xfrm>
            <a:off x="562356" y="3599078"/>
            <a:ext cx="1663294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10.7 million</a:t>
            </a:r>
            <a:endParaRPr lang="en-US" sz="2100" dirty="0"/>
          </a:p>
        </p:txBody>
      </p:sp>
      <p:sp>
        <p:nvSpPr>
          <p:cNvPr id="19" name="Text 17"/>
          <p:cNvSpPr txBox="1"/>
          <p:nvPr/>
        </p:nvSpPr>
        <p:spPr>
          <a:xfrm>
            <a:off x="3976726" y="3599078"/>
            <a:ext cx="1863547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#7 worldwide</a:t>
            </a:r>
            <a:endParaRPr lang="en-US" sz="2100" dirty="0"/>
          </a:p>
        </p:txBody>
      </p:sp>
      <p:sp>
        <p:nvSpPr>
          <p:cNvPr id="20" name="Text 18"/>
          <p:cNvSpPr txBox="1"/>
          <p:nvPr/>
        </p:nvSpPr>
        <p:spPr>
          <a:xfrm>
            <a:off x="562356" y="4610405"/>
            <a:ext cx="729691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73%</a:t>
            </a:r>
            <a:endParaRPr lang="en-US" sz="2100" dirty="0"/>
          </a:p>
        </p:txBody>
      </p:sp>
      <p:sp>
        <p:nvSpPr>
          <p:cNvPr id="21" name="Text 19"/>
          <p:cNvSpPr txBox="1"/>
          <p:nvPr/>
        </p:nvSpPr>
        <p:spPr>
          <a:xfrm>
            <a:off x="3976726" y="4610405"/>
            <a:ext cx="940003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$2.3B</a:t>
            </a:r>
            <a:endParaRPr lang="en-US" sz="2100" dirty="0"/>
          </a:p>
        </p:txBody>
      </p:sp>
      <p:sp>
        <p:nvSpPr>
          <p:cNvPr id="22" name="Text 20"/>
          <p:cNvSpPr txBox="1"/>
          <p:nvPr/>
        </p:nvSpPr>
        <p:spPr>
          <a:xfrm>
            <a:off x="562356" y="3991356"/>
            <a:ext cx="18864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Indonesians with diabetes</a:t>
            </a:r>
            <a:endParaRPr lang="en-US" sz="1200" dirty="0"/>
          </a:p>
        </p:txBody>
      </p:sp>
      <p:sp>
        <p:nvSpPr>
          <p:cNvPr id="23" name="Text 21"/>
          <p:cNvSpPr txBox="1"/>
          <p:nvPr/>
        </p:nvSpPr>
        <p:spPr>
          <a:xfrm>
            <a:off x="3976726" y="3991356"/>
            <a:ext cx="16386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 diabetes prevalence</a:t>
            </a:r>
            <a:endParaRPr lang="en-US" sz="1200" dirty="0"/>
          </a:p>
        </p:txBody>
      </p:sp>
      <p:sp>
        <p:nvSpPr>
          <p:cNvPr id="24" name="Text 22"/>
          <p:cNvSpPr txBox="1"/>
          <p:nvPr/>
        </p:nvSpPr>
        <p:spPr>
          <a:xfrm>
            <a:off x="562356" y="5003597"/>
            <a:ext cx="19623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Cases remain undiagnosed</a:t>
            </a:r>
            <a:endParaRPr lang="en-US" sz="1200" dirty="0"/>
          </a:p>
        </p:txBody>
      </p:sp>
      <p:sp>
        <p:nvSpPr>
          <p:cNvPr id="25" name="Text 23"/>
          <p:cNvSpPr txBox="1"/>
          <p:nvPr/>
        </p:nvSpPr>
        <p:spPr>
          <a:xfrm>
            <a:off x="3976726" y="5003597"/>
            <a:ext cx="17529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Annual healthcare costs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81305" y="6028639"/>
            <a:ext cx="6687007" cy="457200"/>
          </a:xfrm>
          <a:prstGeom prst="rect">
            <a:avLst/>
          </a:prstGeom>
          <a:solidFill>
            <a:srgbClr val="FFF0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81305" y="6028639"/>
            <a:ext cx="38405" cy="4572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6161227"/>
            <a:ext cx="152705" cy="152705"/>
          </a:xfrm>
          <a:prstGeom prst="rect">
            <a:avLst/>
          </a:prstGeom>
        </p:spPr>
      </p:pic>
      <p:sp>
        <p:nvSpPr>
          <p:cNvPr id="29" name="Shape 26"/>
          <p:cNvSpPr/>
          <p:nvPr/>
        </p:nvSpPr>
        <p:spPr>
          <a:xfrm>
            <a:off x="381305" y="6600139"/>
            <a:ext cx="6687007" cy="457200"/>
          </a:xfrm>
          <a:prstGeom prst="rect">
            <a:avLst/>
          </a:prstGeom>
          <a:solidFill>
            <a:srgbClr val="FFF0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381305" y="6600139"/>
            <a:ext cx="38405" cy="4572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381305" y="7743139"/>
            <a:ext cx="6687007" cy="457200"/>
          </a:xfrm>
          <a:prstGeom prst="rect">
            <a:avLst/>
          </a:prstGeom>
          <a:solidFill>
            <a:srgbClr val="FFF0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381305" y="7743139"/>
            <a:ext cx="38405" cy="4572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 txBox="1"/>
          <p:nvPr/>
        </p:nvSpPr>
        <p:spPr>
          <a:xfrm>
            <a:off x="828446" y="6161227"/>
            <a:ext cx="15718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Manual food tracking</a:t>
            </a:r>
            <a:endParaRPr lang="en-US" sz="1200" dirty="0"/>
          </a:p>
        </p:txBody>
      </p:sp>
      <p:sp>
        <p:nvSpPr>
          <p:cNvPr id="34" name="Text 31"/>
          <p:cNvSpPr txBox="1"/>
          <p:nvPr/>
        </p:nvSpPr>
        <p:spPr>
          <a:xfrm>
            <a:off x="2285086" y="6161227"/>
            <a:ext cx="24487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is time-consuming and error-prone</a:t>
            </a:r>
            <a:endParaRPr lang="en-US" sz="1200" dirty="0"/>
          </a:p>
        </p:txBody>
      </p:sp>
      <p:pic>
        <p:nvPicPr>
          <p:cNvPr id="35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6732727"/>
            <a:ext cx="152705" cy="152705"/>
          </a:xfrm>
          <a:prstGeom prst="rect">
            <a:avLst/>
          </a:prstGeom>
        </p:spPr>
      </p:pic>
      <p:sp>
        <p:nvSpPr>
          <p:cNvPr id="36" name="Shape 32"/>
          <p:cNvSpPr/>
          <p:nvPr/>
        </p:nvSpPr>
        <p:spPr>
          <a:xfrm>
            <a:off x="381305" y="7171639"/>
            <a:ext cx="6687007" cy="457200"/>
          </a:xfrm>
          <a:prstGeom prst="rect">
            <a:avLst/>
          </a:prstGeom>
          <a:solidFill>
            <a:srgbClr val="FFF0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381305" y="7171639"/>
            <a:ext cx="38405" cy="4572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 txBox="1"/>
          <p:nvPr/>
        </p:nvSpPr>
        <p:spPr>
          <a:xfrm>
            <a:off x="828446" y="6732727"/>
            <a:ext cx="21534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nutritional knowledge</a:t>
            </a:r>
            <a:endParaRPr lang="en-US" sz="1200" dirty="0"/>
          </a:p>
        </p:txBody>
      </p:sp>
      <p:sp>
        <p:nvSpPr>
          <p:cNvPr id="39" name="Text 35"/>
          <p:cNvSpPr txBox="1"/>
          <p:nvPr/>
        </p:nvSpPr>
        <p:spPr>
          <a:xfrm>
            <a:off x="2865730" y="6732727"/>
            <a:ext cx="30202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among patients leads to poor food choices</a:t>
            </a:r>
            <a:endParaRPr lang="en-US" sz="1200" dirty="0"/>
          </a:p>
        </p:txBody>
      </p:sp>
      <p:pic>
        <p:nvPicPr>
          <p:cNvPr id="40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7304227"/>
            <a:ext cx="152705" cy="152705"/>
          </a:xfrm>
          <a:prstGeom prst="rect">
            <a:avLst/>
          </a:prstGeom>
        </p:spPr>
      </p:pic>
      <p:sp>
        <p:nvSpPr>
          <p:cNvPr id="41" name="Text 36"/>
          <p:cNvSpPr txBox="1"/>
          <p:nvPr/>
        </p:nvSpPr>
        <p:spPr>
          <a:xfrm>
            <a:off x="828446" y="7304227"/>
            <a:ext cx="16386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real-time guidance</a:t>
            </a:r>
            <a:endParaRPr lang="en-US" sz="1200" dirty="0"/>
          </a:p>
        </p:txBody>
      </p:sp>
      <p:sp>
        <p:nvSpPr>
          <p:cNvPr id="42" name="Text 37"/>
          <p:cNvSpPr txBox="1"/>
          <p:nvPr/>
        </p:nvSpPr>
        <p:spPr>
          <a:xfrm>
            <a:off x="2350008" y="7304227"/>
            <a:ext cx="34582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 food safety decisions at point of consumption</a:t>
            </a:r>
            <a:endParaRPr lang="en-US" sz="1200" dirty="0"/>
          </a:p>
        </p:txBody>
      </p:sp>
      <p:pic>
        <p:nvPicPr>
          <p:cNvPr id="43" name="Image 3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2356" y="7875727"/>
            <a:ext cx="152705" cy="152705"/>
          </a:xfrm>
          <a:prstGeom prst="rect">
            <a:avLst/>
          </a:prstGeom>
        </p:spPr>
      </p:pic>
      <p:sp>
        <p:nvSpPr>
          <p:cNvPr id="44" name="Text 38"/>
          <p:cNvSpPr txBox="1"/>
          <p:nvPr/>
        </p:nvSpPr>
        <p:spPr>
          <a:xfrm>
            <a:off x="828446" y="7875727"/>
            <a:ext cx="11530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access</a:t>
            </a:r>
            <a:endParaRPr lang="en-US" sz="1200" dirty="0"/>
          </a:p>
        </p:txBody>
      </p:sp>
      <p:sp>
        <p:nvSpPr>
          <p:cNvPr id="45" name="Text 39"/>
          <p:cNvSpPr txBox="1"/>
          <p:nvPr/>
        </p:nvSpPr>
        <p:spPr>
          <a:xfrm>
            <a:off x="1860804" y="7875727"/>
            <a:ext cx="25530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 nutritional expertise in rural areas</a:t>
            </a:r>
            <a:endParaRPr lang="en-US" sz="1200" dirty="0"/>
          </a:p>
        </p:txBody>
      </p:sp>
      <p:sp>
        <p:nvSpPr>
          <p:cNvPr id="46" name="Shape 40"/>
          <p:cNvSpPr/>
          <p:nvPr/>
        </p:nvSpPr>
        <p:spPr>
          <a:xfrm>
            <a:off x="7353605" y="2431390"/>
            <a:ext cx="4457700" cy="2857500"/>
          </a:xfrm>
          <a:prstGeom prst="roundRect">
            <a:avLst>
              <a:gd name="adj" fmla="val 853"/>
            </a:avLst>
          </a:prstGeom>
          <a:solidFill>
            <a:srgbClr val="F8F9FA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Shape 41"/>
          <p:cNvSpPr/>
          <p:nvPr/>
        </p:nvSpPr>
        <p:spPr>
          <a:xfrm>
            <a:off x="7353605" y="6471209"/>
            <a:ext cx="4457700" cy="972007"/>
          </a:xfrm>
          <a:prstGeom prst="roundRect">
            <a:avLst>
              <a:gd name="adj" fmla="val 7378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2"/>
          <p:cNvSpPr txBox="1"/>
          <p:nvPr/>
        </p:nvSpPr>
        <p:spPr>
          <a:xfrm>
            <a:off x="8500262" y="2593238"/>
            <a:ext cx="2286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Impact of Diabetes in Indonesia</a:t>
            </a:r>
            <a:endParaRPr lang="en-US" sz="1200" dirty="0"/>
          </a:p>
        </p:txBody>
      </p:sp>
      <p:sp>
        <p:nvSpPr>
          <p:cNvPr id="49" name="Text 43"/>
          <p:cNvSpPr txBox="1"/>
          <p:nvPr/>
        </p:nvSpPr>
        <p:spPr>
          <a:xfrm>
            <a:off x="9395460" y="5507431"/>
            <a:ext cx="530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C3545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60%</a:t>
            </a:r>
            <a:endParaRPr lang="en-US" sz="1500" dirty="0"/>
          </a:p>
        </p:txBody>
      </p:sp>
      <p:sp>
        <p:nvSpPr>
          <p:cNvPr id="50" name="Text 44"/>
          <p:cNvSpPr txBox="1"/>
          <p:nvPr/>
        </p:nvSpPr>
        <p:spPr>
          <a:xfrm>
            <a:off x="8215884" y="5843016"/>
            <a:ext cx="28483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 diabetes complications are caused by</a:t>
            </a:r>
            <a:endParaRPr lang="en-US" sz="1200" dirty="0"/>
          </a:p>
        </p:txBody>
      </p:sp>
      <p:sp>
        <p:nvSpPr>
          <p:cNvPr id="51" name="Text 45"/>
          <p:cNvSpPr txBox="1"/>
          <p:nvPr/>
        </p:nvSpPr>
        <p:spPr>
          <a:xfrm>
            <a:off x="8812987" y="6071616"/>
            <a:ext cx="16578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poor diet management</a:t>
            </a:r>
            <a:endParaRPr lang="en-US" sz="1200" dirty="0"/>
          </a:p>
        </p:txBody>
      </p:sp>
      <p:sp>
        <p:nvSpPr>
          <p:cNvPr id="52" name="Text 46"/>
          <p:cNvSpPr txBox="1"/>
          <p:nvPr/>
        </p:nvSpPr>
        <p:spPr>
          <a:xfrm>
            <a:off x="9164117" y="6633972"/>
            <a:ext cx="9528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 Gap:</a:t>
            </a:r>
            <a:endParaRPr lang="en-US" sz="1200" dirty="0"/>
          </a:p>
        </p:txBody>
      </p:sp>
      <p:sp>
        <p:nvSpPr>
          <p:cNvPr id="53" name="Text 47"/>
          <p:cNvSpPr txBox="1"/>
          <p:nvPr/>
        </p:nvSpPr>
        <p:spPr>
          <a:xfrm>
            <a:off x="7663586" y="6862572"/>
            <a:ext cx="395295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app specifically detects the safety level of Indonesian foods for diabetes patients using AI technology</a:t>
            </a:r>
            <a:endParaRPr lang="en-US" sz="1200" dirty="0"/>
          </a:p>
        </p:txBody>
      </p:sp>
      <p:sp>
        <p:nvSpPr>
          <p:cNvPr id="54" name="Shape 48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5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56" name="Shape 49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7" name="Text 50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58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59" name="Text 51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95380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621060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Indonesian Diabetes Statistics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271851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Growing Healthcare Challenge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5572354" cy="1457554"/>
          </a:xfrm>
          <a:prstGeom prst="roundRect">
            <a:avLst>
              <a:gd name="adj" fmla="val 3280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81305" y="6396228"/>
            <a:ext cx="5572354" cy="2029054"/>
          </a:xfrm>
          <a:prstGeom prst="roundRect">
            <a:avLst>
              <a:gd name="adj" fmla="val 1693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571500" y="1788566"/>
            <a:ext cx="436443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 faces a rapidly growing diabetes crisis, ranking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571500" y="2057400"/>
            <a:ext cx="4907585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 prevalence. With limited awareness and healthcare access, many cases go undiagnosed until serious complications develop.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571500" y="1788566"/>
            <a:ext cx="456468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#7 worldwide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81305" y="3251606"/>
            <a:ext cx="2714854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81305" y="3251606"/>
            <a:ext cx="38405" cy="1152144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 txBox="1"/>
          <p:nvPr/>
        </p:nvSpPr>
        <p:spPr>
          <a:xfrm>
            <a:off x="562356" y="3432658"/>
            <a:ext cx="100584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10.7M</a:t>
            </a:r>
            <a:endParaRPr lang="en-US" sz="2100" dirty="0"/>
          </a:p>
        </p:txBody>
      </p:sp>
      <p:sp>
        <p:nvSpPr>
          <p:cNvPr id="14" name="Text 12"/>
          <p:cNvSpPr txBox="1"/>
          <p:nvPr/>
        </p:nvSpPr>
        <p:spPr>
          <a:xfrm>
            <a:off x="562356" y="3863340"/>
            <a:ext cx="2204618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Indonesians currently diagnosed with diabetes (IDF Atlas 2021)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38805" y="3251606"/>
            <a:ext cx="2714854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38805" y="3251606"/>
            <a:ext cx="38405" cy="1152144"/>
          </a:xfrm>
          <a:prstGeom prst="rect">
            <a:avLst/>
          </a:prstGeom>
          <a:solidFill>
            <a:srgbClr val="FFC10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 txBox="1"/>
          <p:nvPr/>
        </p:nvSpPr>
        <p:spPr>
          <a:xfrm>
            <a:off x="3419856" y="3432658"/>
            <a:ext cx="910742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15M+</a:t>
            </a:r>
            <a:endParaRPr lang="en-US" sz="2100" dirty="0"/>
          </a:p>
        </p:txBody>
      </p:sp>
      <p:sp>
        <p:nvSpPr>
          <p:cNvPr id="18" name="Text 16"/>
          <p:cNvSpPr txBox="1"/>
          <p:nvPr/>
        </p:nvSpPr>
        <p:spPr>
          <a:xfrm>
            <a:off x="3419856" y="3863340"/>
            <a:ext cx="2204618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Pre-diabetic individuals at risk of developing full diabetes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81305" y="4545482"/>
            <a:ext cx="2714854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81305" y="4545482"/>
            <a:ext cx="38405" cy="1152144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38805" y="4545482"/>
            <a:ext cx="2714854" cy="1152144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38805" y="4545482"/>
            <a:ext cx="38405" cy="1152144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 txBox="1"/>
          <p:nvPr/>
        </p:nvSpPr>
        <p:spPr>
          <a:xfrm>
            <a:off x="562356" y="4726534"/>
            <a:ext cx="729691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73%</a:t>
            </a:r>
            <a:endParaRPr lang="en-US" sz="2100" dirty="0"/>
          </a:p>
        </p:txBody>
      </p:sp>
      <p:sp>
        <p:nvSpPr>
          <p:cNvPr id="24" name="Text 22"/>
          <p:cNvSpPr txBox="1"/>
          <p:nvPr/>
        </p:nvSpPr>
        <p:spPr>
          <a:xfrm>
            <a:off x="3419856" y="4726534"/>
            <a:ext cx="729691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60%</a:t>
            </a:r>
            <a:endParaRPr lang="en-US" sz="2100" dirty="0"/>
          </a:p>
        </p:txBody>
      </p:sp>
      <p:sp>
        <p:nvSpPr>
          <p:cNvPr id="25" name="Text 23"/>
          <p:cNvSpPr txBox="1"/>
          <p:nvPr/>
        </p:nvSpPr>
        <p:spPr>
          <a:xfrm>
            <a:off x="562356" y="5156302"/>
            <a:ext cx="217627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Cases remain undiagnosed until serious complications develop</a:t>
            </a:r>
            <a:endParaRPr lang="en-US" sz="1100" dirty="0"/>
          </a:p>
        </p:txBody>
      </p:sp>
      <p:sp>
        <p:nvSpPr>
          <p:cNvPr id="26" name="Text 24"/>
          <p:cNvSpPr txBox="1"/>
          <p:nvPr/>
        </p:nvSpPr>
        <p:spPr>
          <a:xfrm>
            <a:off x="3419856" y="5156302"/>
            <a:ext cx="2366467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Diabetes complications are directly related to poor diet management</a:t>
            </a:r>
            <a:endParaRPr lang="en-US" sz="1100" dirty="0"/>
          </a:p>
        </p:txBody>
      </p:sp>
      <p:sp>
        <p:nvSpPr>
          <p:cNvPr id="27" name="Text 25"/>
          <p:cNvSpPr txBox="1"/>
          <p:nvPr/>
        </p:nvSpPr>
        <p:spPr>
          <a:xfrm>
            <a:off x="381305" y="5952744"/>
            <a:ext cx="187543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Pain Points</a:t>
            </a:r>
            <a:endParaRPr lang="en-US" sz="1600" dirty="0"/>
          </a:p>
        </p:txBody>
      </p:sp>
      <p:sp>
        <p:nvSpPr>
          <p:cNvPr id="28" name="Text 26"/>
          <p:cNvSpPr txBox="1"/>
          <p:nvPr/>
        </p:nvSpPr>
        <p:spPr>
          <a:xfrm>
            <a:off x="761695" y="6624828"/>
            <a:ext cx="43168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Manual food tracking is time-consuming and error-prone</a:t>
            </a:r>
            <a:endParaRPr lang="en-US" sz="1300" dirty="0"/>
          </a:p>
        </p:txBody>
      </p:sp>
      <p:sp>
        <p:nvSpPr>
          <p:cNvPr id="29" name="Text 27"/>
          <p:cNvSpPr txBox="1"/>
          <p:nvPr/>
        </p:nvSpPr>
        <p:spPr>
          <a:xfrm>
            <a:off x="761695" y="6969557"/>
            <a:ext cx="34024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nutrition knowledge among patients</a:t>
            </a:r>
            <a:endParaRPr lang="en-US" sz="1300" dirty="0"/>
          </a:p>
        </p:txBody>
      </p:sp>
      <p:sp>
        <p:nvSpPr>
          <p:cNvPr id="30" name="Text 28"/>
          <p:cNvSpPr txBox="1"/>
          <p:nvPr/>
        </p:nvSpPr>
        <p:spPr>
          <a:xfrm>
            <a:off x="761695" y="7314286"/>
            <a:ext cx="36603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real-time guidance for food safety decisions</a:t>
            </a:r>
            <a:endParaRPr lang="en-US" sz="1300" dirty="0"/>
          </a:p>
        </p:txBody>
      </p:sp>
      <p:sp>
        <p:nvSpPr>
          <p:cNvPr id="31" name="Text 29"/>
          <p:cNvSpPr txBox="1"/>
          <p:nvPr/>
        </p:nvSpPr>
        <p:spPr>
          <a:xfrm>
            <a:off x="761695" y="7658100"/>
            <a:ext cx="390723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access to nutrition experts in remote areas</a:t>
            </a:r>
            <a:endParaRPr lang="en-US" sz="1300" dirty="0"/>
          </a:p>
        </p:txBody>
      </p:sp>
      <p:sp>
        <p:nvSpPr>
          <p:cNvPr id="32" name="Text 30"/>
          <p:cNvSpPr txBox="1"/>
          <p:nvPr/>
        </p:nvSpPr>
        <p:spPr>
          <a:xfrm>
            <a:off x="761695" y="8002829"/>
            <a:ext cx="34024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Yearly healthcare costs reaching $2.3 billion</a:t>
            </a:r>
            <a:endParaRPr lang="en-US" sz="1300" dirty="0"/>
          </a:p>
        </p:txBody>
      </p:sp>
      <p:pic>
        <p:nvPicPr>
          <p:cNvPr id="33" name="Image 0" descr="preencoded.png"/>
          <p:cNvPicPr>
            <a:picLocks noChangeAspect="1"/>
          </p:cNvPicPr>
          <p:nvPr/>
        </p:nvPicPr>
        <p:blipFill>
          <a:blip r:embed="rId3"/>
          <a:srcRect l="-2" r="-2"/>
          <a:stretch/>
        </p:blipFill>
        <p:spPr>
          <a:xfrm>
            <a:off x="6238951" y="1915668"/>
            <a:ext cx="5572354" cy="2857500"/>
          </a:xfrm>
          <a:prstGeom prst="rect">
            <a:avLst/>
          </a:prstGeom>
        </p:spPr>
      </p:pic>
      <p:sp>
        <p:nvSpPr>
          <p:cNvPr id="34" name="Text 31"/>
          <p:cNvSpPr txBox="1"/>
          <p:nvPr/>
        </p:nvSpPr>
        <p:spPr>
          <a:xfrm>
            <a:off x="7331659" y="4935017"/>
            <a:ext cx="3488436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Projection of diabetes prevalence in Indonesia (2020-2045)</a:t>
            </a:r>
            <a:endParaRPr lang="en-US" sz="1000" dirty="0"/>
          </a:p>
        </p:txBody>
      </p:sp>
      <p:sp>
        <p:nvSpPr>
          <p:cNvPr id="35" name="Text 32"/>
          <p:cNvSpPr txBox="1"/>
          <p:nvPr/>
        </p:nvSpPr>
        <p:spPr>
          <a:xfrm>
            <a:off x="7874813" y="8129930"/>
            <a:ext cx="2403043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Major causes of diabetes complications</a:t>
            </a:r>
            <a:endParaRPr lang="en-US" sz="1000" dirty="0"/>
          </a:p>
        </p:txBody>
      </p:sp>
      <p:pic>
        <p:nvPicPr>
          <p:cNvPr id="36" name="Image 1" descr="preencoded.png"/>
          <p:cNvPicPr>
            <a:picLocks noChangeAspect="1"/>
          </p:cNvPicPr>
          <p:nvPr/>
        </p:nvPicPr>
        <p:blipFill>
          <a:blip r:embed="rId4"/>
          <a:srcRect l="-2" r="-2"/>
          <a:stretch/>
        </p:blipFill>
        <p:spPr>
          <a:xfrm>
            <a:off x="6238951" y="5110582"/>
            <a:ext cx="5572354" cy="2857500"/>
          </a:xfrm>
          <a:prstGeom prst="rect">
            <a:avLst/>
          </a:prstGeom>
        </p:spPr>
      </p:pic>
      <p:sp>
        <p:nvSpPr>
          <p:cNvPr id="37" name="Shape 33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39" name="Shape 34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5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41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42" name="Text 36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907724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575340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Gap &amp; Unmet Needs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307147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Current Solutions &amp; Their Limitations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 txBox="1"/>
          <p:nvPr/>
        </p:nvSpPr>
        <p:spPr>
          <a:xfrm>
            <a:off x="571500" y="1788566"/>
            <a:ext cx="35167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existing application specifically addresses</a:t>
            </a:r>
            <a:endParaRPr lang="en-US" sz="1300" dirty="0"/>
          </a:p>
        </p:txBody>
      </p:sp>
      <p:sp>
        <p:nvSpPr>
          <p:cNvPr id="8" name="Text 6"/>
          <p:cNvSpPr txBox="1"/>
          <p:nvPr/>
        </p:nvSpPr>
        <p:spPr>
          <a:xfrm>
            <a:off x="571500" y="2057400"/>
            <a:ext cx="592714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with a comprehensive local database. This creates a significant market gap for real-time visual food safety guidance for diabetics.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571500" y="1788566"/>
            <a:ext cx="579363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Indonesian food detection and diabetes risk assessment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381305" y="3002890"/>
            <a:ext cx="327538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Current Solution Limitations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81305" y="3494837"/>
            <a:ext cx="1333195" cy="457200"/>
          </a:xfrm>
          <a:prstGeom prst="roundRect">
            <a:avLst>
              <a:gd name="adj" fmla="val 16667"/>
            </a:avLst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rcRect t="-100" b="-100"/>
          <a:stretch/>
        </p:blipFill>
        <p:spPr>
          <a:xfrm>
            <a:off x="523951" y="3646627"/>
            <a:ext cx="114300" cy="152705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381305" y="4047134"/>
            <a:ext cx="1333195" cy="457200"/>
          </a:xfrm>
          <a:prstGeom prst="roundRect">
            <a:avLst>
              <a:gd name="adj" fmla="val 16667"/>
            </a:avLst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 txBox="1"/>
          <p:nvPr/>
        </p:nvSpPr>
        <p:spPr>
          <a:xfrm>
            <a:off x="714146" y="3609137"/>
            <a:ext cx="10387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MyFitnessPal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1714500" y="3494837"/>
            <a:ext cx="5352898" cy="4572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1714500" y="3494837"/>
            <a:ext cx="38405" cy="4572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95551" y="3646627"/>
            <a:ext cx="152705" cy="152705"/>
          </a:xfrm>
          <a:prstGeom prst="rect">
            <a:avLst/>
          </a:prstGeom>
        </p:spPr>
      </p:pic>
      <p:sp>
        <p:nvSpPr>
          <p:cNvPr id="18" name="Text 14"/>
          <p:cNvSpPr txBox="1"/>
          <p:nvPr/>
        </p:nvSpPr>
        <p:spPr>
          <a:xfrm>
            <a:off x="714146" y="4713732"/>
            <a:ext cx="9720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Manual Tracking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1714500" y="5380330"/>
            <a:ext cx="5352898" cy="6858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1714500" y="5380330"/>
            <a:ext cx="38405" cy="6858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 txBox="1"/>
          <p:nvPr/>
        </p:nvSpPr>
        <p:spPr>
          <a:xfrm>
            <a:off x="2143354" y="3609137"/>
            <a:ext cx="41340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diabetes-specific warnings or Indonesian food database</a:t>
            </a:r>
            <a:endParaRPr lang="en-US" sz="12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23951" y="4198925"/>
            <a:ext cx="152705" cy="152705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752551" y="4161434"/>
            <a:ext cx="7909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Foodvisor</a:t>
            </a:r>
            <a:endParaRPr lang="en-US" sz="1200" dirty="0"/>
          </a:p>
        </p:txBody>
      </p:sp>
      <p:sp>
        <p:nvSpPr>
          <p:cNvPr id="24" name="Text 19"/>
          <p:cNvSpPr txBox="1"/>
          <p:nvPr/>
        </p:nvSpPr>
        <p:spPr>
          <a:xfrm>
            <a:off x="733349" y="5494630"/>
            <a:ext cx="952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Doctor Consults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1714500" y="4047134"/>
            <a:ext cx="5352898" cy="4572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1714500" y="4047134"/>
            <a:ext cx="38405" cy="4572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95551" y="4198925"/>
            <a:ext cx="152705" cy="152705"/>
          </a:xfrm>
          <a:prstGeom prst="rect">
            <a:avLst/>
          </a:prstGeom>
        </p:spPr>
      </p:pic>
      <p:sp>
        <p:nvSpPr>
          <p:cNvPr id="28" name="Shape 22"/>
          <p:cNvSpPr/>
          <p:nvPr/>
        </p:nvSpPr>
        <p:spPr>
          <a:xfrm>
            <a:off x="381305" y="4599432"/>
            <a:ext cx="1333195" cy="685800"/>
          </a:xfrm>
          <a:prstGeom prst="roundRect">
            <a:avLst>
              <a:gd name="adj" fmla="val 7407"/>
            </a:avLst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3"/>
          <p:cNvSpPr/>
          <p:nvPr/>
        </p:nvSpPr>
        <p:spPr>
          <a:xfrm>
            <a:off x="1714500" y="4599432"/>
            <a:ext cx="5352898" cy="6858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4"/>
          <p:cNvSpPr/>
          <p:nvPr/>
        </p:nvSpPr>
        <p:spPr>
          <a:xfrm>
            <a:off x="1714500" y="4599432"/>
            <a:ext cx="38405" cy="685800"/>
          </a:xfrm>
          <a:prstGeom prst="rect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5"/>
          <p:cNvSpPr txBox="1"/>
          <p:nvPr/>
        </p:nvSpPr>
        <p:spPr>
          <a:xfrm>
            <a:off x="2143354" y="4161434"/>
            <a:ext cx="39154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Indonesian food database, no diabetes risk level</a:t>
            </a:r>
            <a:endParaRPr lang="en-US" sz="1200" dirty="0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6"/>
          <a:srcRect t="-100" b="-100"/>
          <a:stretch/>
        </p:blipFill>
        <p:spPr>
          <a:xfrm>
            <a:off x="523951" y="4866437"/>
            <a:ext cx="114300" cy="152705"/>
          </a:xfrm>
          <a:prstGeom prst="rect">
            <a:avLst/>
          </a:prstGeom>
        </p:spPr>
      </p:pic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95551" y="4866437"/>
            <a:ext cx="152705" cy="152705"/>
          </a:xfrm>
          <a:prstGeom prst="rect">
            <a:avLst/>
          </a:prstGeom>
        </p:spPr>
      </p:pic>
      <p:sp>
        <p:nvSpPr>
          <p:cNvPr id="34" name="Shape 26"/>
          <p:cNvSpPr/>
          <p:nvPr/>
        </p:nvSpPr>
        <p:spPr>
          <a:xfrm>
            <a:off x="381305" y="5380330"/>
            <a:ext cx="1333195" cy="685800"/>
          </a:xfrm>
          <a:prstGeom prst="roundRect">
            <a:avLst>
              <a:gd name="adj" fmla="val 7407"/>
            </a:avLst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27"/>
          <p:cNvSpPr txBox="1"/>
          <p:nvPr/>
        </p:nvSpPr>
        <p:spPr>
          <a:xfrm>
            <a:off x="2143354" y="4828032"/>
            <a:ext cx="37911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Time-consuming, error-prone, lacks real-time guidance</a:t>
            </a:r>
            <a:endParaRPr lang="en-US" sz="1200" dirty="0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7"/>
          <a:srcRect t="-43" b="-43"/>
          <a:stretch/>
        </p:blipFill>
        <p:spPr>
          <a:xfrm>
            <a:off x="523951" y="5647334"/>
            <a:ext cx="133502" cy="152705"/>
          </a:xfrm>
          <a:prstGeom prst="rect">
            <a:avLst/>
          </a:prstGeom>
        </p:spPr>
      </p:pic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95551" y="5647334"/>
            <a:ext cx="152705" cy="152705"/>
          </a:xfrm>
          <a:prstGeom prst="rect">
            <a:avLst/>
          </a:prstGeom>
        </p:spPr>
      </p:pic>
      <p:sp>
        <p:nvSpPr>
          <p:cNvPr id="38" name="Shape 28"/>
          <p:cNvSpPr/>
          <p:nvPr/>
        </p:nvSpPr>
        <p:spPr>
          <a:xfrm>
            <a:off x="381305" y="6862572"/>
            <a:ext cx="6687007" cy="1686154"/>
          </a:xfrm>
          <a:prstGeom prst="roundRect">
            <a:avLst>
              <a:gd name="adj" fmla="val 2451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29"/>
          <p:cNvSpPr txBox="1"/>
          <p:nvPr/>
        </p:nvSpPr>
        <p:spPr>
          <a:xfrm>
            <a:off x="381305" y="6419088"/>
            <a:ext cx="187543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Pain Points</a:t>
            </a:r>
            <a:endParaRPr lang="en-US" sz="1600" dirty="0"/>
          </a:p>
        </p:txBody>
      </p:sp>
      <p:sp>
        <p:nvSpPr>
          <p:cNvPr id="40" name="Text 30"/>
          <p:cNvSpPr txBox="1"/>
          <p:nvPr/>
        </p:nvSpPr>
        <p:spPr>
          <a:xfrm>
            <a:off x="2143354" y="5608930"/>
            <a:ext cx="38770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Not real-time, expensive, limited access in remote areas</a:t>
            </a:r>
            <a:endParaRPr lang="en-US" sz="1200" dirty="0"/>
          </a:p>
        </p:txBody>
      </p:sp>
      <p:sp>
        <p:nvSpPr>
          <p:cNvPr id="41" name="Text 31"/>
          <p:cNvSpPr txBox="1"/>
          <p:nvPr/>
        </p:nvSpPr>
        <p:spPr>
          <a:xfrm>
            <a:off x="761695" y="7091172"/>
            <a:ext cx="49551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73% of diabetes cases go undiagnosed until complications occur</a:t>
            </a:r>
            <a:endParaRPr lang="en-US" sz="1300" dirty="0"/>
          </a:p>
        </p:txBody>
      </p:sp>
      <p:sp>
        <p:nvSpPr>
          <p:cNvPr id="42" name="Text 32"/>
          <p:cNvSpPr txBox="1"/>
          <p:nvPr/>
        </p:nvSpPr>
        <p:spPr>
          <a:xfrm>
            <a:off x="761695" y="7435901"/>
            <a:ext cx="57552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60% of diabetes complications are directly related to poor diet management</a:t>
            </a:r>
            <a:endParaRPr lang="en-US" sz="1300" dirty="0"/>
          </a:p>
        </p:txBody>
      </p:sp>
      <p:sp>
        <p:nvSpPr>
          <p:cNvPr id="43" name="Text 33"/>
          <p:cNvSpPr txBox="1"/>
          <p:nvPr/>
        </p:nvSpPr>
        <p:spPr>
          <a:xfrm>
            <a:off x="761695" y="7779715"/>
            <a:ext cx="45747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Lack of real-time guidance leads to dangerous food choices</a:t>
            </a:r>
            <a:endParaRPr lang="en-US" sz="1300" dirty="0"/>
          </a:p>
        </p:txBody>
      </p:sp>
      <p:sp>
        <p:nvSpPr>
          <p:cNvPr id="44" name="Text 34"/>
          <p:cNvSpPr txBox="1"/>
          <p:nvPr/>
        </p:nvSpPr>
        <p:spPr>
          <a:xfrm>
            <a:off x="761695" y="8124444"/>
            <a:ext cx="5565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nutrition knowledge in rural populations creates inequality in care</a:t>
            </a:r>
            <a:endParaRPr lang="en-US" sz="1300" dirty="0"/>
          </a:p>
        </p:txBody>
      </p:sp>
      <p:sp>
        <p:nvSpPr>
          <p:cNvPr id="45" name="Shape 35"/>
          <p:cNvSpPr/>
          <p:nvPr/>
        </p:nvSpPr>
        <p:spPr>
          <a:xfrm>
            <a:off x="7353605" y="3647542"/>
            <a:ext cx="4457700" cy="3047695"/>
          </a:xfrm>
          <a:prstGeom prst="roundRect">
            <a:avLst>
              <a:gd name="adj" fmla="val 750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36"/>
          <p:cNvSpPr txBox="1"/>
          <p:nvPr/>
        </p:nvSpPr>
        <p:spPr>
          <a:xfrm>
            <a:off x="8634679" y="3856939"/>
            <a:ext cx="20199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The Market Opportunity</a:t>
            </a:r>
            <a:endParaRPr lang="en-US" sz="1200" dirty="0"/>
          </a:p>
        </p:txBody>
      </p:sp>
      <p:sp>
        <p:nvSpPr>
          <p:cNvPr id="47" name="Shape 37"/>
          <p:cNvSpPr/>
          <p:nvPr/>
        </p:nvSpPr>
        <p:spPr>
          <a:xfrm>
            <a:off x="7747711" y="4542739"/>
            <a:ext cx="1285646" cy="1429207"/>
          </a:xfrm>
          <a:prstGeom prst="roundRect">
            <a:avLst>
              <a:gd name="adj" fmla="val 5268"/>
            </a:avLst>
          </a:prstGeom>
          <a:solidFill>
            <a:srgbClr val="F8D7D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38"/>
          <p:cNvSpPr txBox="1"/>
          <p:nvPr/>
        </p:nvSpPr>
        <p:spPr>
          <a:xfrm>
            <a:off x="7818577" y="3654857"/>
            <a:ext cx="661111" cy="7818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C354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Users Need</a:t>
            </a:r>
            <a:endParaRPr lang="en-US" sz="1400" dirty="0"/>
          </a:p>
        </p:txBody>
      </p:sp>
      <p:pic>
        <p:nvPicPr>
          <p:cNvPr id="49" name="Image 8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890358" y="4681728"/>
            <a:ext cx="133502" cy="133502"/>
          </a:xfrm>
          <a:prstGeom prst="rect">
            <a:avLst/>
          </a:prstGeom>
        </p:spPr>
      </p:pic>
      <p:sp>
        <p:nvSpPr>
          <p:cNvPr id="50" name="Text 39"/>
          <p:cNvSpPr txBox="1"/>
          <p:nvPr/>
        </p:nvSpPr>
        <p:spPr>
          <a:xfrm>
            <a:off x="8023860" y="4553712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Real-time guidance</a:t>
            </a:r>
            <a:endParaRPr lang="en-US" sz="1000" dirty="0"/>
          </a:p>
        </p:txBody>
      </p:sp>
      <p:pic>
        <p:nvPicPr>
          <p:cNvPr id="51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890358" y="5147158"/>
            <a:ext cx="133502" cy="133502"/>
          </a:xfrm>
          <a:prstGeom prst="rect">
            <a:avLst/>
          </a:prstGeom>
        </p:spPr>
      </p:pic>
      <p:sp>
        <p:nvSpPr>
          <p:cNvPr id="52" name="Text 40"/>
          <p:cNvSpPr txBox="1"/>
          <p:nvPr/>
        </p:nvSpPr>
        <p:spPr>
          <a:xfrm>
            <a:off x="8023860" y="5019142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Local food database</a:t>
            </a:r>
            <a:endParaRPr lang="en-US" sz="1000" dirty="0"/>
          </a:p>
        </p:txBody>
      </p:sp>
      <p:pic>
        <p:nvPicPr>
          <p:cNvPr id="53" name="Image 10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890358" y="5611673"/>
            <a:ext cx="133502" cy="133502"/>
          </a:xfrm>
          <a:prstGeom prst="rect">
            <a:avLst/>
          </a:prstGeom>
        </p:spPr>
      </p:pic>
      <p:sp>
        <p:nvSpPr>
          <p:cNvPr id="54" name="Text 41"/>
          <p:cNvSpPr txBox="1"/>
          <p:nvPr/>
        </p:nvSpPr>
        <p:spPr>
          <a:xfrm>
            <a:off x="8023860" y="5483657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Diabetes-specific risk</a:t>
            </a:r>
            <a:endParaRPr lang="en-US" sz="1000" dirty="0"/>
          </a:p>
        </p:txBody>
      </p:sp>
      <p:pic>
        <p:nvPicPr>
          <p:cNvPr id="55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890358" y="6077102"/>
            <a:ext cx="133502" cy="133502"/>
          </a:xfrm>
          <a:prstGeom prst="rect">
            <a:avLst/>
          </a:prstGeom>
        </p:spPr>
      </p:pic>
      <p:sp>
        <p:nvSpPr>
          <p:cNvPr id="56" name="Text 42"/>
          <p:cNvSpPr txBox="1"/>
          <p:nvPr/>
        </p:nvSpPr>
        <p:spPr>
          <a:xfrm>
            <a:off x="8023860" y="5949086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capability</a:t>
            </a:r>
            <a:endParaRPr lang="en-US" sz="1000" dirty="0"/>
          </a:p>
        </p:txBody>
      </p:sp>
      <p:pic>
        <p:nvPicPr>
          <p:cNvPr id="57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890358" y="6541618"/>
            <a:ext cx="133502" cy="133502"/>
          </a:xfrm>
          <a:prstGeom prst="rect">
            <a:avLst/>
          </a:prstGeom>
        </p:spPr>
      </p:pic>
      <p:sp>
        <p:nvSpPr>
          <p:cNvPr id="58" name="Text 43"/>
          <p:cNvSpPr txBox="1"/>
          <p:nvPr/>
        </p:nvSpPr>
        <p:spPr>
          <a:xfrm>
            <a:off x="8023860" y="6413602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Educational insights</a:t>
            </a:r>
            <a:endParaRPr lang="en-US" sz="1000" dirty="0"/>
          </a:p>
        </p:txBody>
      </p:sp>
      <p:sp>
        <p:nvSpPr>
          <p:cNvPr id="59" name="Shape 44"/>
          <p:cNvSpPr/>
          <p:nvPr/>
        </p:nvSpPr>
        <p:spPr>
          <a:xfrm>
            <a:off x="10132466" y="4542739"/>
            <a:ext cx="1285646" cy="1429207"/>
          </a:xfrm>
          <a:prstGeom prst="rect">
            <a:avLst/>
          </a:prstGeom>
          <a:solidFill>
            <a:srgbClr val="D1EC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45"/>
          <p:cNvSpPr txBox="1"/>
          <p:nvPr/>
        </p:nvSpPr>
        <p:spPr>
          <a:xfrm>
            <a:off x="10335463" y="4024274"/>
            <a:ext cx="1023214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C354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Current Solutions</a:t>
            </a:r>
            <a:endParaRPr lang="en-US" sz="1400" dirty="0"/>
          </a:p>
        </p:txBody>
      </p:sp>
      <p:pic>
        <p:nvPicPr>
          <p:cNvPr id="61" name="Image 13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275113" y="4776826"/>
            <a:ext cx="133502" cy="133502"/>
          </a:xfrm>
          <a:prstGeom prst="rect">
            <a:avLst/>
          </a:prstGeom>
        </p:spPr>
      </p:pic>
      <p:sp>
        <p:nvSpPr>
          <p:cNvPr id="62" name="Text 46"/>
          <p:cNvSpPr txBox="1"/>
          <p:nvPr/>
        </p:nvSpPr>
        <p:spPr>
          <a:xfrm>
            <a:off x="10408615" y="4649724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Generic food apps</a:t>
            </a:r>
            <a:endParaRPr lang="en-US" sz="1000" dirty="0"/>
          </a:p>
        </p:txBody>
      </p:sp>
      <p:pic>
        <p:nvPicPr>
          <p:cNvPr id="63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275113" y="5242255"/>
            <a:ext cx="133502" cy="133502"/>
          </a:xfrm>
          <a:prstGeom prst="rect">
            <a:avLst/>
          </a:prstGeom>
        </p:spPr>
      </p:pic>
      <p:sp>
        <p:nvSpPr>
          <p:cNvPr id="64" name="Text 47"/>
          <p:cNvSpPr txBox="1"/>
          <p:nvPr/>
        </p:nvSpPr>
        <p:spPr>
          <a:xfrm>
            <a:off x="10408615" y="5114239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Western-focused</a:t>
            </a:r>
            <a:endParaRPr lang="en-US" sz="1000" dirty="0"/>
          </a:p>
        </p:txBody>
      </p:sp>
      <p:pic>
        <p:nvPicPr>
          <p:cNvPr id="65" name="Image 15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275113" y="5706770"/>
            <a:ext cx="133502" cy="133502"/>
          </a:xfrm>
          <a:prstGeom prst="rect">
            <a:avLst/>
          </a:prstGeom>
        </p:spPr>
      </p:pic>
      <p:sp>
        <p:nvSpPr>
          <p:cNvPr id="66" name="Text 48"/>
          <p:cNvSpPr txBox="1"/>
          <p:nvPr/>
        </p:nvSpPr>
        <p:spPr>
          <a:xfrm>
            <a:off x="10408615" y="5579669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Manual tracking</a:t>
            </a:r>
            <a:endParaRPr lang="en-US" sz="1000" dirty="0"/>
          </a:p>
        </p:txBody>
      </p:sp>
      <p:pic>
        <p:nvPicPr>
          <p:cNvPr id="67" name="Image 1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275113" y="6172200"/>
            <a:ext cx="133502" cy="133502"/>
          </a:xfrm>
          <a:prstGeom prst="rect">
            <a:avLst/>
          </a:prstGeom>
        </p:spPr>
      </p:pic>
      <p:sp>
        <p:nvSpPr>
          <p:cNvPr id="68" name="Text 49"/>
          <p:cNvSpPr txBox="1"/>
          <p:nvPr/>
        </p:nvSpPr>
        <p:spPr>
          <a:xfrm>
            <a:off x="10408615" y="6044184"/>
            <a:ext cx="96469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rural access</a:t>
            </a:r>
            <a:endParaRPr lang="en-US" sz="1000" dirty="0"/>
          </a:p>
        </p:txBody>
      </p:sp>
      <p:sp>
        <p:nvSpPr>
          <p:cNvPr id="69" name="Shape 50"/>
          <p:cNvSpPr/>
          <p:nvPr/>
        </p:nvSpPr>
        <p:spPr>
          <a:xfrm>
            <a:off x="8940089" y="4304995"/>
            <a:ext cx="1285646" cy="2236623"/>
          </a:xfrm>
          <a:prstGeom prst="roundRect">
            <a:avLst>
              <a:gd name="adj" fmla="val 5268"/>
            </a:avLst>
          </a:prstGeom>
          <a:solidFill>
            <a:srgbClr val="FFFFFF"/>
          </a:solidFill>
          <a:ln w="25400">
            <a:solidFill>
              <a:srgbClr val="DC3545"/>
            </a:solidFill>
            <a:prstDash val="solid"/>
          </a:ln>
          <a:effectLst>
            <a:outerShdw blurRad="139700" dist="508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0" name="Text 51"/>
          <p:cNvSpPr txBox="1"/>
          <p:nvPr/>
        </p:nvSpPr>
        <p:spPr>
          <a:xfrm>
            <a:off x="8951519" y="3921404"/>
            <a:ext cx="1114653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C354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Gap</a:t>
            </a:r>
            <a:endParaRPr lang="en-US" sz="1400" dirty="0"/>
          </a:p>
        </p:txBody>
      </p:sp>
      <p:pic>
        <p:nvPicPr>
          <p:cNvPr id="71" name="Image 1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101938" y="4776826"/>
            <a:ext cx="133502" cy="133502"/>
          </a:xfrm>
          <a:prstGeom prst="rect">
            <a:avLst/>
          </a:prstGeom>
        </p:spPr>
      </p:pic>
      <p:sp>
        <p:nvSpPr>
          <p:cNvPr id="72" name="Text 52"/>
          <p:cNvSpPr txBox="1"/>
          <p:nvPr/>
        </p:nvSpPr>
        <p:spPr>
          <a:xfrm>
            <a:off x="9235440" y="4649724"/>
            <a:ext cx="926287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Indonesia-specific</a:t>
            </a:r>
            <a:endParaRPr lang="en-US" sz="1000" dirty="0"/>
          </a:p>
        </p:txBody>
      </p:sp>
      <p:pic>
        <p:nvPicPr>
          <p:cNvPr id="73" name="Image 1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101938" y="5242255"/>
            <a:ext cx="133502" cy="133502"/>
          </a:xfrm>
          <a:prstGeom prst="rect">
            <a:avLst/>
          </a:prstGeom>
        </p:spPr>
      </p:pic>
      <p:sp>
        <p:nvSpPr>
          <p:cNvPr id="74" name="Text 53"/>
          <p:cNvSpPr txBox="1"/>
          <p:nvPr/>
        </p:nvSpPr>
        <p:spPr>
          <a:xfrm>
            <a:off x="9235440" y="5114239"/>
            <a:ext cx="926287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diabetes-focused</a:t>
            </a:r>
            <a:endParaRPr lang="en-US" sz="1000" dirty="0"/>
          </a:p>
        </p:txBody>
      </p:sp>
      <p:pic>
        <p:nvPicPr>
          <p:cNvPr id="75" name="Image 1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101938" y="5706770"/>
            <a:ext cx="133502" cy="133502"/>
          </a:xfrm>
          <a:prstGeom prst="rect">
            <a:avLst/>
          </a:prstGeom>
        </p:spPr>
      </p:pic>
      <p:sp>
        <p:nvSpPr>
          <p:cNvPr id="76" name="Text 54"/>
          <p:cNvSpPr txBox="1"/>
          <p:nvPr/>
        </p:nvSpPr>
        <p:spPr>
          <a:xfrm>
            <a:off x="9235440" y="5579669"/>
            <a:ext cx="926287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visual AI detection</a:t>
            </a:r>
            <a:endParaRPr lang="en-US" sz="1000" dirty="0"/>
          </a:p>
        </p:txBody>
      </p:sp>
      <p:pic>
        <p:nvPicPr>
          <p:cNvPr id="77" name="Image 20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101938" y="6172200"/>
            <a:ext cx="133502" cy="133502"/>
          </a:xfrm>
          <a:prstGeom prst="rect">
            <a:avLst/>
          </a:prstGeom>
        </p:spPr>
      </p:pic>
      <p:sp>
        <p:nvSpPr>
          <p:cNvPr id="78" name="Text 55"/>
          <p:cNvSpPr txBox="1"/>
          <p:nvPr/>
        </p:nvSpPr>
        <p:spPr>
          <a:xfrm>
            <a:off x="9235440" y="6044184"/>
            <a:ext cx="926287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 real-time warnings</a:t>
            </a:r>
            <a:endParaRPr lang="en-US" sz="1000" dirty="0"/>
          </a:p>
        </p:txBody>
      </p:sp>
      <p:sp>
        <p:nvSpPr>
          <p:cNvPr id="79" name="Shape 56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0" name="Image 21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81" name="Shape 57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2" name="Text 58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83" name="Image 22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84" name="Text 59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99185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8858707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Proposed Solution: DiabetWise AI Overview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Smart Food Detection for Diabetes Management</a:t>
            </a:r>
            <a:endParaRPr lang="en-US" sz="1400" dirty="0"/>
          </a:p>
        </p:txBody>
      </p:sp>
      <p:sp>
        <p:nvSpPr>
          <p:cNvPr id="6" name="Text 4"/>
          <p:cNvSpPr txBox="1"/>
          <p:nvPr/>
        </p:nvSpPr>
        <p:spPr>
          <a:xfrm>
            <a:off x="574243" y="1788566"/>
            <a:ext cx="6511442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34B57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"One Snap → Instant Diabetes-Safe Analysis"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381305" y="2352751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571500" y="2581351"/>
            <a:ext cx="11832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571500" y="2581351"/>
            <a:ext cx="6279185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is a mobile application that uses your smartphone camera to identify food and provide real-time assessment of its safety for diabetes management, complete with nutritional information and personalized portion recommendations.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381305" y="3795674"/>
            <a:ext cx="158922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Features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81305" y="423915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81305" y="423915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100" b="-100"/>
          <a:stretch/>
        </p:blipFill>
        <p:spPr>
          <a:xfrm>
            <a:off x="562356" y="4381805"/>
            <a:ext cx="114300" cy="152705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381305" y="6382512"/>
            <a:ext cx="271302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Smart Warning System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3724351" y="423915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724351" y="423915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81305" y="5067605"/>
            <a:ext cx="3200400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81305" y="5067605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724351" y="5067605"/>
            <a:ext cx="3200400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3724351" y="5067605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 txBox="1"/>
          <p:nvPr/>
        </p:nvSpPr>
        <p:spPr>
          <a:xfrm>
            <a:off x="562356" y="4372661"/>
            <a:ext cx="28200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Real-time camera food detection in 2 seconds</a:t>
            </a:r>
            <a:endParaRPr lang="en-US" sz="1200" dirty="0"/>
          </a:p>
        </p:txBody>
      </p:sp>
      <p:sp>
        <p:nvSpPr>
          <p:cNvPr id="22" name="Text 19"/>
          <p:cNvSpPr txBox="1"/>
          <p:nvPr/>
        </p:nvSpPr>
        <p:spPr>
          <a:xfrm>
            <a:off x="4000500" y="4372661"/>
            <a:ext cx="24103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capability for remote areas</a:t>
            </a:r>
            <a:endParaRPr lang="en-US" sz="120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562356" y="5211166"/>
            <a:ext cx="133502" cy="152705"/>
          </a:xfrm>
          <a:prstGeom prst="rect">
            <a:avLst/>
          </a:prstGeom>
        </p:spPr>
      </p:pic>
      <p:sp>
        <p:nvSpPr>
          <p:cNvPr id="24" name="Text 20"/>
          <p:cNvSpPr txBox="1"/>
          <p:nvPr/>
        </p:nvSpPr>
        <p:spPr>
          <a:xfrm>
            <a:off x="790956" y="5201107"/>
            <a:ext cx="25054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Educational insights on food safety</a:t>
            </a:r>
            <a:endParaRPr lang="en-US" sz="120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3905402" y="5211166"/>
            <a:ext cx="133502" cy="152705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381305" y="5668366"/>
            <a:ext cx="3200400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381305" y="5668366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 txBox="1"/>
          <p:nvPr/>
        </p:nvSpPr>
        <p:spPr>
          <a:xfrm>
            <a:off x="4134002" y="5201107"/>
            <a:ext cx="22677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Personalized recommendations</a:t>
            </a:r>
            <a:endParaRPr lang="en-US" sz="1200" dirty="0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62356" y="5811012"/>
            <a:ext cx="152705" cy="152705"/>
          </a:xfrm>
          <a:prstGeom prst="rect">
            <a:avLst/>
          </a:prstGeom>
        </p:spPr>
      </p:pic>
      <p:sp>
        <p:nvSpPr>
          <p:cNvPr id="30" name="Shape 24"/>
          <p:cNvSpPr/>
          <p:nvPr/>
        </p:nvSpPr>
        <p:spPr>
          <a:xfrm>
            <a:off x="3724351" y="5668366"/>
            <a:ext cx="3200400" cy="4572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5"/>
          <p:cNvSpPr/>
          <p:nvPr/>
        </p:nvSpPr>
        <p:spPr>
          <a:xfrm>
            <a:off x="3724351" y="5668366"/>
            <a:ext cx="38405" cy="4572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6"/>
          <p:cNvSpPr txBox="1"/>
          <p:nvPr/>
        </p:nvSpPr>
        <p:spPr>
          <a:xfrm>
            <a:off x="809244" y="5801868"/>
            <a:ext cx="16669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Daily progress tracking</a:t>
            </a:r>
            <a:endParaRPr lang="en-US" sz="1200" dirty="0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rcRect t="-180" b="-180"/>
          <a:stretch/>
        </p:blipFill>
        <p:spPr>
          <a:xfrm>
            <a:off x="3905402" y="5811012"/>
            <a:ext cx="190195" cy="152705"/>
          </a:xfrm>
          <a:prstGeom prst="rect">
            <a:avLst/>
          </a:prstGeom>
        </p:spPr>
      </p:pic>
      <p:sp>
        <p:nvSpPr>
          <p:cNvPr id="34" name="Text 27"/>
          <p:cNvSpPr txBox="1"/>
          <p:nvPr/>
        </p:nvSpPr>
        <p:spPr>
          <a:xfrm>
            <a:off x="4190695" y="5801868"/>
            <a:ext cx="20866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Puskesmas integration ready</a:t>
            </a:r>
            <a:endParaRPr lang="en-US" sz="1200" dirty="0"/>
          </a:p>
        </p:txBody>
      </p:sp>
      <p:sp>
        <p:nvSpPr>
          <p:cNvPr id="35" name="Shape 28"/>
          <p:cNvSpPr/>
          <p:nvPr/>
        </p:nvSpPr>
        <p:spPr>
          <a:xfrm>
            <a:off x="381305" y="6874459"/>
            <a:ext cx="2009851" cy="838505"/>
          </a:xfrm>
          <a:prstGeom prst="roundRect">
            <a:avLst>
              <a:gd name="adj" fmla="val 9914"/>
            </a:avLst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307592" y="6997903"/>
            <a:ext cx="152705" cy="152705"/>
          </a:xfrm>
          <a:prstGeom prst="rect">
            <a:avLst/>
          </a:prstGeom>
        </p:spPr>
      </p:pic>
      <p:sp>
        <p:nvSpPr>
          <p:cNvPr id="37" name="Text 29"/>
          <p:cNvSpPr txBox="1"/>
          <p:nvPr/>
        </p:nvSpPr>
        <p:spPr>
          <a:xfrm>
            <a:off x="1200607" y="7217359"/>
            <a:ext cx="4864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SAFE</a:t>
            </a:r>
            <a:endParaRPr lang="en-US" sz="1200" dirty="0"/>
          </a:p>
        </p:txBody>
      </p:sp>
      <p:sp>
        <p:nvSpPr>
          <p:cNvPr id="38" name="Text 30"/>
          <p:cNvSpPr txBox="1"/>
          <p:nvPr/>
        </p:nvSpPr>
        <p:spPr>
          <a:xfrm>
            <a:off x="708660" y="7445959"/>
            <a:ext cx="144475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Low carb, normal portion</a:t>
            </a:r>
            <a:endParaRPr lang="en-US" sz="900" dirty="0"/>
          </a:p>
        </p:txBody>
      </p:sp>
      <p:sp>
        <p:nvSpPr>
          <p:cNvPr id="39" name="Shape 31"/>
          <p:cNvSpPr/>
          <p:nvPr/>
        </p:nvSpPr>
        <p:spPr>
          <a:xfrm>
            <a:off x="2721254" y="6874459"/>
            <a:ext cx="2009851" cy="838505"/>
          </a:xfrm>
          <a:prstGeom prst="roundRect">
            <a:avLst>
              <a:gd name="adj" fmla="val 9914"/>
            </a:avLst>
          </a:prstGeom>
          <a:solidFill>
            <a:srgbClr val="FFC10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0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3648456" y="6997903"/>
            <a:ext cx="152705" cy="152705"/>
          </a:xfrm>
          <a:prstGeom prst="rect">
            <a:avLst/>
          </a:prstGeom>
        </p:spPr>
      </p:pic>
      <p:sp>
        <p:nvSpPr>
          <p:cNvPr id="41" name="Text 32"/>
          <p:cNvSpPr txBox="1"/>
          <p:nvPr/>
        </p:nvSpPr>
        <p:spPr>
          <a:xfrm>
            <a:off x="3397910" y="7217359"/>
            <a:ext cx="7717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CAUTION</a:t>
            </a:r>
            <a:endParaRPr lang="en-US" sz="1200" dirty="0"/>
          </a:p>
        </p:txBody>
      </p:sp>
      <p:sp>
        <p:nvSpPr>
          <p:cNvPr id="42" name="Text 33"/>
          <p:cNvSpPr txBox="1"/>
          <p:nvPr/>
        </p:nvSpPr>
        <p:spPr>
          <a:xfrm>
            <a:off x="2983687" y="7445959"/>
            <a:ext cx="1577340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Medium carb, small portion</a:t>
            </a:r>
            <a:endParaRPr lang="en-US" sz="900" dirty="0"/>
          </a:p>
        </p:txBody>
      </p:sp>
      <p:sp>
        <p:nvSpPr>
          <p:cNvPr id="43" name="Shape 34"/>
          <p:cNvSpPr/>
          <p:nvPr/>
        </p:nvSpPr>
        <p:spPr>
          <a:xfrm>
            <a:off x="5061204" y="6874459"/>
            <a:ext cx="2009851" cy="838505"/>
          </a:xfrm>
          <a:prstGeom prst="roundRect">
            <a:avLst>
              <a:gd name="adj" fmla="val 9914"/>
            </a:avLst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4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5988406" y="6997903"/>
            <a:ext cx="152705" cy="152705"/>
          </a:xfrm>
          <a:prstGeom prst="rect">
            <a:avLst/>
          </a:prstGeom>
        </p:spPr>
      </p:pic>
      <p:sp>
        <p:nvSpPr>
          <p:cNvPr id="45" name="Text 35"/>
          <p:cNvSpPr txBox="1"/>
          <p:nvPr/>
        </p:nvSpPr>
        <p:spPr>
          <a:xfrm>
            <a:off x="5767121" y="7217359"/>
            <a:ext cx="7150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DANGER</a:t>
            </a:r>
            <a:endParaRPr lang="en-US" sz="1200" dirty="0"/>
          </a:p>
        </p:txBody>
      </p:sp>
      <p:sp>
        <p:nvSpPr>
          <p:cNvPr id="46" name="Text 36"/>
          <p:cNvSpPr txBox="1"/>
          <p:nvPr/>
        </p:nvSpPr>
        <p:spPr>
          <a:xfrm>
            <a:off x="5452567" y="7445959"/>
            <a:ext cx="1320394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High sugar/carb, avoid</a:t>
            </a:r>
            <a:endParaRPr lang="en-US" sz="900" dirty="0"/>
          </a:p>
        </p:txBody>
      </p:sp>
      <p:sp>
        <p:nvSpPr>
          <p:cNvPr id="47" name="Shape 37"/>
          <p:cNvSpPr/>
          <p:nvPr/>
        </p:nvSpPr>
        <p:spPr>
          <a:xfrm>
            <a:off x="7353605" y="2010766"/>
            <a:ext cx="4457700" cy="1171346"/>
          </a:xfrm>
          <a:prstGeom prst="roundRect">
            <a:avLst>
              <a:gd name="adj" fmla="val 6347"/>
            </a:avLst>
          </a:prstGeom>
          <a:solidFill>
            <a:srgbClr val="F0F9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8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430207" y="2153412"/>
            <a:ext cx="304495" cy="304495"/>
          </a:xfrm>
          <a:prstGeom prst="rect">
            <a:avLst/>
          </a:prstGeom>
        </p:spPr>
      </p:pic>
      <p:sp>
        <p:nvSpPr>
          <p:cNvPr id="49" name="Shape 38"/>
          <p:cNvSpPr/>
          <p:nvPr/>
        </p:nvSpPr>
        <p:spPr>
          <a:xfrm>
            <a:off x="7353605" y="3369564"/>
            <a:ext cx="4457700" cy="1171346"/>
          </a:xfrm>
          <a:prstGeom prst="roundRect">
            <a:avLst>
              <a:gd name="adj" fmla="val 6347"/>
            </a:avLst>
          </a:prstGeom>
          <a:solidFill>
            <a:srgbClr val="F0F9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Shape 39"/>
          <p:cNvSpPr/>
          <p:nvPr/>
        </p:nvSpPr>
        <p:spPr>
          <a:xfrm>
            <a:off x="7353605" y="4727448"/>
            <a:ext cx="4457700" cy="1171346"/>
          </a:xfrm>
          <a:prstGeom prst="roundRect">
            <a:avLst>
              <a:gd name="adj" fmla="val 6347"/>
            </a:avLst>
          </a:prstGeom>
          <a:solidFill>
            <a:srgbClr val="F0F9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Shape 40"/>
          <p:cNvSpPr/>
          <p:nvPr/>
        </p:nvSpPr>
        <p:spPr>
          <a:xfrm>
            <a:off x="7353605" y="6086246"/>
            <a:ext cx="4457700" cy="1171346"/>
          </a:xfrm>
          <a:prstGeom prst="roundRect">
            <a:avLst>
              <a:gd name="adj" fmla="val 6347"/>
            </a:avLst>
          </a:prstGeom>
          <a:solidFill>
            <a:srgbClr val="F0F9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" name="Text 41"/>
          <p:cNvSpPr txBox="1"/>
          <p:nvPr/>
        </p:nvSpPr>
        <p:spPr>
          <a:xfrm>
            <a:off x="8913571" y="2573122"/>
            <a:ext cx="14575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1. Snap Food Photo</a:t>
            </a:r>
            <a:endParaRPr lang="en-US" sz="1200" dirty="0"/>
          </a:p>
        </p:txBody>
      </p:sp>
      <p:sp>
        <p:nvSpPr>
          <p:cNvPr id="53" name="Text 42"/>
          <p:cNvSpPr txBox="1"/>
          <p:nvPr/>
        </p:nvSpPr>
        <p:spPr>
          <a:xfrm>
            <a:off x="7659929" y="2849270"/>
            <a:ext cx="395112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Simply take a picture of any food with your smartphone camera</a:t>
            </a:r>
            <a:endParaRPr lang="en-US" sz="1000" dirty="0"/>
          </a:p>
        </p:txBody>
      </p:sp>
      <p:pic>
        <p:nvPicPr>
          <p:cNvPr id="54" name="Image 9" descr="preencoded.png"/>
          <p:cNvPicPr>
            <a:picLocks noChangeAspect="1"/>
          </p:cNvPicPr>
          <p:nvPr/>
        </p:nvPicPr>
        <p:blipFill>
          <a:blip r:embed="rId12"/>
          <a:srcRect l="-90" r="-90"/>
          <a:stretch/>
        </p:blipFill>
        <p:spPr>
          <a:xfrm>
            <a:off x="9391802" y="3512210"/>
            <a:ext cx="381305" cy="304495"/>
          </a:xfrm>
          <a:prstGeom prst="rect">
            <a:avLst/>
          </a:prstGeom>
        </p:spPr>
      </p:pic>
      <p:sp>
        <p:nvSpPr>
          <p:cNvPr id="55" name="Text 43"/>
          <p:cNvSpPr txBox="1"/>
          <p:nvPr/>
        </p:nvSpPr>
        <p:spPr>
          <a:xfrm>
            <a:off x="8848649" y="3931006"/>
            <a:ext cx="15910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2. Dual AI Processing</a:t>
            </a:r>
            <a:endParaRPr lang="en-US" sz="1200" dirty="0"/>
          </a:p>
        </p:txBody>
      </p:sp>
      <p:sp>
        <p:nvSpPr>
          <p:cNvPr id="56" name="Text 44"/>
          <p:cNvSpPr txBox="1"/>
          <p:nvPr/>
        </p:nvSpPr>
        <p:spPr>
          <a:xfrm>
            <a:off x="8834018" y="5289804"/>
            <a:ext cx="16102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3. Safety Assessment</a:t>
            </a:r>
            <a:endParaRPr lang="en-US" sz="1200" dirty="0"/>
          </a:p>
        </p:txBody>
      </p:sp>
      <p:sp>
        <p:nvSpPr>
          <p:cNvPr id="57" name="Text 45"/>
          <p:cNvSpPr txBox="1"/>
          <p:nvPr/>
        </p:nvSpPr>
        <p:spPr>
          <a:xfrm>
            <a:off x="7695590" y="4207154"/>
            <a:ext cx="388437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 detection + calorie estimation models analyze the image</a:t>
            </a:r>
            <a:endParaRPr lang="en-US" sz="1000" dirty="0"/>
          </a:p>
        </p:txBody>
      </p:sp>
      <p:pic>
        <p:nvPicPr>
          <p:cNvPr id="58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430207" y="4870094"/>
            <a:ext cx="304495" cy="304495"/>
          </a:xfrm>
          <a:prstGeom prst="rect">
            <a:avLst/>
          </a:prstGeom>
        </p:spPr>
      </p:pic>
      <p:sp>
        <p:nvSpPr>
          <p:cNvPr id="59" name="Text 46"/>
          <p:cNvSpPr txBox="1"/>
          <p:nvPr/>
        </p:nvSpPr>
        <p:spPr>
          <a:xfrm>
            <a:off x="8626450" y="6647688"/>
            <a:ext cx="20290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4. Smart Recommendations</a:t>
            </a:r>
            <a:endParaRPr lang="en-US" sz="1200" dirty="0"/>
          </a:p>
        </p:txBody>
      </p:sp>
      <p:sp>
        <p:nvSpPr>
          <p:cNvPr id="60" name="Text 47"/>
          <p:cNvSpPr txBox="1"/>
          <p:nvPr/>
        </p:nvSpPr>
        <p:spPr>
          <a:xfrm>
            <a:off x="7944307" y="5565953"/>
            <a:ext cx="337962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Instant traffic light warning system for diabetes safety</a:t>
            </a:r>
            <a:endParaRPr lang="en-US" sz="1000" dirty="0"/>
          </a:p>
        </p:txBody>
      </p:sp>
      <p:pic>
        <p:nvPicPr>
          <p:cNvPr id="61" name="Image 11" descr="preencoded.png"/>
          <p:cNvPicPr>
            <a:picLocks noChangeAspect="1"/>
          </p:cNvPicPr>
          <p:nvPr/>
        </p:nvPicPr>
        <p:blipFill>
          <a:blip r:embed="rId14"/>
          <a:srcRect l="-50" r="-50"/>
          <a:stretch/>
        </p:blipFill>
        <p:spPr>
          <a:xfrm>
            <a:off x="9467698" y="6228893"/>
            <a:ext cx="228600" cy="304495"/>
          </a:xfrm>
          <a:prstGeom prst="rect">
            <a:avLst/>
          </a:prstGeom>
        </p:spPr>
      </p:pic>
      <p:sp>
        <p:nvSpPr>
          <p:cNvPr id="62" name="Text 48"/>
          <p:cNvSpPr txBox="1"/>
          <p:nvPr/>
        </p:nvSpPr>
        <p:spPr>
          <a:xfrm>
            <a:off x="8129016" y="6923837"/>
            <a:ext cx="301843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Portion advice and alternative food suggestions</a:t>
            </a:r>
            <a:endParaRPr lang="en-US" sz="1000" dirty="0"/>
          </a:p>
        </p:txBody>
      </p:sp>
      <p:sp>
        <p:nvSpPr>
          <p:cNvPr id="63" name="Shape 49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4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5" name="Shape 50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51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67" name="Image 13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8" name="Text 52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1500" y="5320894"/>
            <a:ext cx="11048695" cy="192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86868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 txBox="1"/>
          <p:nvPr/>
        </p:nvSpPr>
        <p:spPr>
          <a:xfrm>
            <a:off x="381305" y="237744"/>
            <a:ext cx="5839358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Dual AI System Architecture</a:t>
            </a:r>
            <a:endParaRPr lang="en-US" sz="30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828446"/>
            <a:ext cx="45857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Powering Real-Time Food Detection &amp; Risk Assessment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81305" y="1464869"/>
            <a:ext cx="5572354" cy="5907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23951" y="1655978"/>
            <a:ext cx="200254" cy="200254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838505" y="1607515"/>
            <a:ext cx="199705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Food Detection AI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381305" y="2048256"/>
            <a:ext cx="5572354" cy="180959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619049" y="2409444"/>
            <a:ext cx="133502" cy="152705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895198" y="2400300"/>
            <a:ext cx="16002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YOLOv8 + EfficientNet</a:t>
            </a:r>
            <a:endParaRPr lang="en-US" sz="12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rcRect t="-43" b="-43"/>
          <a:stretch/>
        </p:blipFill>
        <p:spPr>
          <a:xfrm>
            <a:off x="619049" y="2714854"/>
            <a:ext cx="133502" cy="152705"/>
          </a:xfrm>
          <a:prstGeom prst="rect">
            <a:avLst/>
          </a:prstGeom>
        </p:spPr>
      </p:pic>
      <p:sp>
        <p:nvSpPr>
          <p:cNvPr id="14" name="Text 9"/>
          <p:cNvSpPr txBox="1"/>
          <p:nvPr/>
        </p:nvSpPr>
        <p:spPr>
          <a:xfrm>
            <a:off x="895198" y="2704795"/>
            <a:ext cx="23344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50,000+ Indonesian food images</a:t>
            </a:r>
            <a:endParaRPr lang="en-US" sz="12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t="-43" b="-43"/>
          <a:stretch/>
        </p:blipFill>
        <p:spPr>
          <a:xfrm>
            <a:off x="619049" y="3019349"/>
            <a:ext cx="133502" cy="152705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895198" y="3010205"/>
            <a:ext cx="26581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2,000+ foods with diabetes risk levels</a:t>
            </a:r>
            <a:endParaRPr lang="en-US" sz="12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09905" y="3323844"/>
            <a:ext cx="152705" cy="152705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895198" y="3314700"/>
            <a:ext cx="19339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90%+ recognition accuracy</a:t>
            </a:r>
            <a:endParaRPr lang="en-US" sz="1200" dirty="0"/>
          </a:p>
        </p:txBody>
      </p:sp>
      <p:sp>
        <p:nvSpPr>
          <p:cNvPr id="19" name="Text 12"/>
          <p:cNvSpPr txBox="1"/>
          <p:nvPr/>
        </p:nvSpPr>
        <p:spPr>
          <a:xfrm>
            <a:off x="6752844" y="2400300"/>
            <a:ext cx="26106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ResNet + CNN for volume estimation</a:t>
            </a:r>
            <a:endParaRPr lang="en-US" sz="1200" dirty="0"/>
          </a:p>
        </p:txBody>
      </p:sp>
      <p:sp>
        <p:nvSpPr>
          <p:cNvPr id="20" name="Shape 13"/>
          <p:cNvSpPr/>
          <p:nvPr/>
        </p:nvSpPr>
        <p:spPr>
          <a:xfrm>
            <a:off x="6238951" y="1464869"/>
            <a:ext cx="5572354" cy="590702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rcRect l="-837" r="-837"/>
          <a:stretch/>
        </p:blipFill>
        <p:spPr>
          <a:xfrm>
            <a:off x="6381598" y="1655978"/>
            <a:ext cx="152705" cy="200254"/>
          </a:xfrm>
          <a:prstGeom prst="rect">
            <a:avLst/>
          </a:prstGeom>
        </p:spPr>
      </p:pic>
      <p:sp>
        <p:nvSpPr>
          <p:cNvPr id="22" name="Shape 14"/>
          <p:cNvSpPr/>
          <p:nvPr/>
        </p:nvSpPr>
        <p:spPr>
          <a:xfrm>
            <a:off x="6238951" y="2048256"/>
            <a:ext cx="5572354" cy="180959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5"/>
          <p:cNvSpPr txBox="1"/>
          <p:nvPr/>
        </p:nvSpPr>
        <p:spPr>
          <a:xfrm>
            <a:off x="6648602" y="1607515"/>
            <a:ext cx="229240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Calorie Estimation AI</a:t>
            </a:r>
            <a:endParaRPr lang="en-US" sz="1500" dirty="0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4"/>
          <a:srcRect t="-43" b="-43"/>
          <a:stretch/>
        </p:blipFill>
        <p:spPr>
          <a:xfrm>
            <a:off x="6476695" y="2409444"/>
            <a:ext cx="133502" cy="152705"/>
          </a:xfrm>
          <a:prstGeom prst="rect">
            <a:avLst/>
          </a:prstGeom>
        </p:spPr>
      </p:pic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67551" y="2714854"/>
            <a:ext cx="152705" cy="152705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6752844" y="2704795"/>
            <a:ext cx="22576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Depth detection for portion size</a:t>
            </a:r>
            <a:endParaRPr lang="en-US" sz="1200" dirty="0"/>
          </a:p>
        </p:txBody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10"/>
          <a:srcRect t="-100" b="-100"/>
          <a:stretch/>
        </p:blipFill>
        <p:spPr>
          <a:xfrm>
            <a:off x="6486754" y="3019349"/>
            <a:ext cx="114300" cy="152705"/>
          </a:xfrm>
          <a:prstGeom prst="rect">
            <a:avLst/>
          </a:prstGeom>
        </p:spPr>
      </p:pic>
      <p:sp>
        <p:nvSpPr>
          <p:cNvPr id="28" name="Text 17"/>
          <p:cNvSpPr txBox="1"/>
          <p:nvPr/>
        </p:nvSpPr>
        <p:spPr>
          <a:xfrm>
            <a:off x="6752844" y="3010205"/>
            <a:ext cx="23820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±15% calorie estimation accuracy</a:t>
            </a:r>
            <a:endParaRPr lang="en-US" sz="1200" dirty="0"/>
          </a:p>
        </p:txBody>
      </p:sp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11"/>
          <a:srcRect l="-33" r="-33"/>
          <a:stretch/>
        </p:blipFill>
        <p:spPr>
          <a:xfrm>
            <a:off x="6458407" y="3323844"/>
            <a:ext cx="171907" cy="152705"/>
          </a:xfrm>
          <a:prstGeom prst="rect">
            <a:avLst/>
          </a:prstGeom>
        </p:spPr>
      </p:pic>
      <p:sp>
        <p:nvSpPr>
          <p:cNvPr id="30" name="Text 18"/>
          <p:cNvSpPr txBox="1"/>
          <p:nvPr/>
        </p:nvSpPr>
        <p:spPr>
          <a:xfrm>
            <a:off x="6752844" y="3314700"/>
            <a:ext cx="22293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Carbs, sugar, protein, fat output</a:t>
            </a:r>
            <a:endParaRPr lang="en-US" sz="1200" dirty="0"/>
          </a:p>
        </p:txBody>
      </p:sp>
      <p:sp>
        <p:nvSpPr>
          <p:cNvPr id="31" name="Shape 19"/>
          <p:cNvSpPr/>
          <p:nvPr/>
        </p:nvSpPr>
        <p:spPr>
          <a:xfrm>
            <a:off x="381305" y="4143146"/>
            <a:ext cx="11430000" cy="4352544"/>
          </a:xfrm>
          <a:prstGeom prst="roundRect">
            <a:avLst>
              <a:gd name="adj" fmla="val 368"/>
            </a:avLst>
          </a:prstGeom>
          <a:solidFill>
            <a:srgbClr val="F0F9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0"/>
          <p:cNvSpPr txBox="1"/>
          <p:nvPr/>
        </p:nvSpPr>
        <p:spPr>
          <a:xfrm>
            <a:off x="571500" y="4352544"/>
            <a:ext cx="277977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 Processing Workflow</a:t>
            </a:r>
            <a:endParaRPr lang="en-US" sz="1600" dirty="0"/>
          </a:p>
        </p:txBody>
      </p:sp>
      <p:sp>
        <p:nvSpPr>
          <p:cNvPr id="33" name="Shape 21"/>
          <p:cNvSpPr/>
          <p:nvPr/>
        </p:nvSpPr>
        <p:spPr>
          <a:xfrm>
            <a:off x="1095451" y="4987138"/>
            <a:ext cx="666598" cy="666598"/>
          </a:xfrm>
          <a:prstGeom prst="ellipse">
            <a:avLst/>
          </a:prstGeom>
          <a:solidFill>
            <a:srgbClr val="6C757D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4" name="Image 1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290218" y="5182819"/>
            <a:ext cx="276149" cy="276149"/>
          </a:xfrm>
          <a:prstGeom prst="rect">
            <a:avLst/>
          </a:prstGeom>
        </p:spPr>
      </p:pic>
      <p:sp>
        <p:nvSpPr>
          <p:cNvPr id="35" name="Text 22"/>
          <p:cNvSpPr txBox="1"/>
          <p:nvPr/>
        </p:nvSpPr>
        <p:spPr>
          <a:xfrm>
            <a:off x="928116" y="5768035"/>
            <a:ext cx="11247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Image Capture</a:t>
            </a:r>
            <a:endParaRPr lang="en-US" sz="1200" dirty="0"/>
          </a:p>
        </p:txBody>
      </p:sp>
      <p:sp>
        <p:nvSpPr>
          <p:cNvPr id="36" name="Text 23"/>
          <p:cNvSpPr txBox="1"/>
          <p:nvPr/>
        </p:nvSpPr>
        <p:spPr>
          <a:xfrm>
            <a:off x="573329" y="6045098"/>
            <a:ext cx="1812341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 takes photo of food item</a:t>
            </a:r>
            <a:endParaRPr lang="en-US" sz="1000" dirty="0"/>
          </a:p>
        </p:txBody>
      </p:sp>
      <p:sp>
        <p:nvSpPr>
          <p:cNvPr id="37" name="Shape 24"/>
          <p:cNvSpPr/>
          <p:nvPr/>
        </p:nvSpPr>
        <p:spPr>
          <a:xfrm>
            <a:off x="4207154" y="4987138"/>
            <a:ext cx="666598" cy="666598"/>
          </a:xfrm>
          <a:prstGeom prst="ellipse">
            <a:avLst/>
          </a:prstGeom>
          <a:solidFill>
            <a:srgbClr val="0073B7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8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401922" y="5182819"/>
            <a:ext cx="276149" cy="276149"/>
          </a:xfrm>
          <a:prstGeom prst="rect">
            <a:avLst/>
          </a:prstGeom>
        </p:spPr>
      </p:pic>
      <p:sp>
        <p:nvSpPr>
          <p:cNvPr id="39" name="Text 25"/>
          <p:cNvSpPr txBox="1"/>
          <p:nvPr/>
        </p:nvSpPr>
        <p:spPr>
          <a:xfrm>
            <a:off x="4023360" y="5768035"/>
            <a:ext cx="11530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 Detection</a:t>
            </a:r>
            <a:endParaRPr lang="en-US" sz="1200" dirty="0"/>
          </a:p>
        </p:txBody>
      </p:sp>
      <p:sp>
        <p:nvSpPr>
          <p:cNvPr id="40" name="Text 26"/>
          <p:cNvSpPr txBox="1"/>
          <p:nvPr/>
        </p:nvSpPr>
        <p:spPr>
          <a:xfrm>
            <a:off x="3995928" y="6045098"/>
            <a:ext cx="1193292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identifies food &amp; ingredients</a:t>
            </a:r>
            <a:endParaRPr lang="en-US" sz="1000" dirty="0"/>
          </a:p>
        </p:txBody>
      </p:sp>
      <p:sp>
        <p:nvSpPr>
          <p:cNvPr id="41" name="Shape 27"/>
          <p:cNvSpPr/>
          <p:nvPr/>
        </p:nvSpPr>
        <p:spPr>
          <a:xfrm>
            <a:off x="7317943" y="4987138"/>
            <a:ext cx="666598" cy="666598"/>
          </a:xfrm>
          <a:prstGeom prst="ellipse">
            <a:avLst/>
          </a:prstGeom>
          <a:solidFill>
            <a:srgbClr val="34B57D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2" name="Image 12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7513625" y="5182819"/>
            <a:ext cx="276149" cy="276149"/>
          </a:xfrm>
          <a:prstGeom prst="rect">
            <a:avLst/>
          </a:prstGeom>
        </p:spPr>
      </p:pic>
      <p:sp>
        <p:nvSpPr>
          <p:cNvPr id="43" name="Text 28"/>
          <p:cNvSpPr txBox="1"/>
          <p:nvPr/>
        </p:nvSpPr>
        <p:spPr>
          <a:xfrm>
            <a:off x="7067398" y="5768035"/>
            <a:ext cx="12865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Nutrient Analysis</a:t>
            </a:r>
            <a:endParaRPr lang="en-US" sz="1200" dirty="0"/>
          </a:p>
        </p:txBody>
      </p:sp>
      <p:sp>
        <p:nvSpPr>
          <p:cNvPr id="44" name="Text 29"/>
          <p:cNvSpPr txBox="1"/>
          <p:nvPr/>
        </p:nvSpPr>
        <p:spPr>
          <a:xfrm>
            <a:off x="6811366" y="6045098"/>
            <a:ext cx="178308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Calculate calories &amp; nutrients</a:t>
            </a:r>
            <a:endParaRPr lang="en-US" sz="1000" dirty="0"/>
          </a:p>
        </p:txBody>
      </p:sp>
      <p:sp>
        <p:nvSpPr>
          <p:cNvPr id="45" name="Shape 30"/>
          <p:cNvSpPr/>
          <p:nvPr/>
        </p:nvSpPr>
        <p:spPr>
          <a:xfrm>
            <a:off x="10429646" y="4987138"/>
            <a:ext cx="666598" cy="666598"/>
          </a:xfrm>
          <a:prstGeom prst="ellipse">
            <a:avLst/>
          </a:prstGeom>
          <a:solidFill>
            <a:srgbClr val="DC3545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624414" y="5182819"/>
            <a:ext cx="276149" cy="276149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10174529" y="5768035"/>
            <a:ext cx="12957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Risk Assessment</a:t>
            </a:r>
            <a:endParaRPr lang="en-US" sz="1200" dirty="0"/>
          </a:p>
        </p:txBody>
      </p:sp>
      <p:sp>
        <p:nvSpPr>
          <p:cNvPr id="48" name="Text 32"/>
          <p:cNvSpPr txBox="1"/>
          <p:nvPr/>
        </p:nvSpPr>
        <p:spPr>
          <a:xfrm>
            <a:off x="9769449" y="6045098"/>
            <a:ext cx="1814170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Generate diabetes safety rating</a:t>
            </a:r>
            <a:endParaRPr lang="en-US" sz="1000" dirty="0"/>
          </a:p>
        </p:txBody>
      </p:sp>
      <p:sp>
        <p:nvSpPr>
          <p:cNvPr id="49" name="Shape 33"/>
          <p:cNvSpPr/>
          <p:nvPr/>
        </p:nvSpPr>
        <p:spPr>
          <a:xfrm>
            <a:off x="571500" y="6890918"/>
            <a:ext cx="11048695" cy="1419149"/>
          </a:xfrm>
          <a:prstGeom prst="roundRect">
            <a:avLst>
              <a:gd name="adj" fmla="val 3459"/>
            </a:avLst>
          </a:prstGeom>
          <a:solidFill>
            <a:srgbClr val="FFFF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Shape 34"/>
          <p:cNvSpPr/>
          <p:nvPr/>
        </p:nvSpPr>
        <p:spPr>
          <a:xfrm>
            <a:off x="2222906" y="7033565"/>
            <a:ext cx="571500" cy="571500"/>
          </a:xfrm>
          <a:prstGeom prst="ellipse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1" name="Image 14" descr="preencoded.png"/>
          <p:cNvPicPr>
            <a:picLocks noChangeAspect="1"/>
          </p:cNvPicPr>
          <p:nvPr/>
        </p:nvPicPr>
        <p:blipFill>
          <a:blip r:embed="rId16"/>
          <a:srcRect l="-57" r="-57"/>
          <a:stretch/>
        </p:blipFill>
        <p:spPr>
          <a:xfrm>
            <a:off x="2408530" y="7204558"/>
            <a:ext cx="200254" cy="228600"/>
          </a:xfrm>
          <a:prstGeom prst="rect">
            <a:avLst/>
          </a:prstGeom>
        </p:spPr>
      </p:pic>
      <p:sp>
        <p:nvSpPr>
          <p:cNvPr id="52" name="Text 35"/>
          <p:cNvSpPr txBox="1"/>
          <p:nvPr/>
        </p:nvSpPr>
        <p:spPr>
          <a:xfrm>
            <a:off x="2325319" y="7719365"/>
            <a:ext cx="4864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SAFE</a:t>
            </a:r>
            <a:endParaRPr lang="en-US" sz="1200" dirty="0"/>
          </a:p>
        </p:txBody>
      </p:sp>
      <p:sp>
        <p:nvSpPr>
          <p:cNvPr id="53" name="Text 36"/>
          <p:cNvSpPr txBox="1"/>
          <p:nvPr/>
        </p:nvSpPr>
        <p:spPr>
          <a:xfrm>
            <a:off x="5768950" y="7719365"/>
            <a:ext cx="7717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CAUTION</a:t>
            </a:r>
            <a:endParaRPr lang="en-US" sz="1200" dirty="0"/>
          </a:p>
        </p:txBody>
      </p:sp>
      <p:sp>
        <p:nvSpPr>
          <p:cNvPr id="54" name="Text 37"/>
          <p:cNvSpPr txBox="1"/>
          <p:nvPr/>
        </p:nvSpPr>
        <p:spPr>
          <a:xfrm>
            <a:off x="9386316" y="7719365"/>
            <a:ext cx="7150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DANGER</a:t>
            </a:r>
            <a:endParaRPr lang="en-US" sz="1200" dirty="0"/>
          </a:p>
        </p:txBody>
      </p:sp>
      <p:sp>
        <p:nvSpPr>
          <p:cNvPr id="55" name="Text 38"/>
          <p:cNvSpPr txBox="1"/>
          <p:nvPr/>
        </p:nvSpPr>
        <p:spPr>
          <a:xfrm>
            <a:off x="1577340" y="7995514"/>
            <a:ext cx="1958645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Low carbs, safe for normal portion</a:t>
            </a:r>
            <a:endParaRPr lang="en-US" sz="900" dirty="0"/>
          </a:p>
        </p:txBody>
      </p:sp>
      <p:sp>
        <p:nvSpPr>
          <p:cNvPr id="56" name="Text 39"/>
          <p:cNvSpPr txBox="1"/>
          <p:nvPr/>
        </p:nvSpPr>
        <p:spPr>
          <a:xfrm>
            <a:off x="4964278" y="7995514"/>
            <a:ext cx="235915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Medium carbs, small portion + monitoring</a:t>
            </a:r>
            <a:endParaRPr lang="en-US" sz="900" dirty="0"/>
          </a:p>
        </p:txBody>
      </p:sp>
      <p:sp>
        <p:nvSpPr>
          <p:cNvPr id="57" name="Shape 40"/>
          <p:cNvSpPr/>
          <p:nvPr/>
        </p:nvSpPr>
        <p:spPr>
          <a:xfrm>
            <a:off x="5810098" y="7033565"/>
            <a:ext cx="571500" cy="571500"/>
          </a:xfrm>
          <a:prstGeom prst="ellipse">
            <a:avLst/>
          </a:prstGeom>
          <a:solidFill>
            <a:srgbClr val="FFC10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8" name="Image 15" descr="preencoded.png"/>
          <p:cNvPicPr>
            <a:picLocks noChangeAspect="1"/>
          </p:cNvPicPr>
          <p:nvPr/>
        </p:nvPicPr>
        <p:blipFill>
          <a:blip r:embed="rId17"/>
          <a:srcRect t="-403" b="-403"/>
          <a:stretch/>
        </p:blipFill>
        <p:spPr>
          <a:xfrm>
            <a:off x="6081674" y="7204558"/>
            <a:ext cx="28346" cy="228600"/>
          </a:xfrm>
          <a:prstGeom prst="rect">
            <a:avLst/>
          </a:prstGeom>
        </p:spPr>
      </p:pic>
      <p:sp>
        <p:nvSpPr>
          <p:cNvPr id="59" name="Shape 41"/>
          <p:cNvSpPr/>
          <p:nvPr/>
        </p:nvSpPr>
        <p:spPr>
          <a:xfrm>
            <a:off x="9398203" y="7033565"/>
            <a:ext cx="571500" cy="571500"/>
          </a:xfrm>
          <a:prstGeom prst="ellipse">
            <a:avLst/>
          </a:prstGeom>
          <a:solidFill>
            <a:srgbClr val="DC3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8"/>
          <a:srcRect l="-133" r="-133"/>
          <a:stretch/>
        </p:blipFill>
        <p:spPr>
          <a:xfrm>
            <a:off x="9597542" y="7204558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8563356" y="7995514"/>
            <a:ext cx="2339950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High sugar/carbs, avoid or consult doctor</a:t>
            </a:r>
            <a:endParaRPr lang="en-US" sz="900" dirty="0"/>
          </a:p>
        </p:txBody>
      </p:sp>
      <p:sp>
        <p:nvSpPr>
          <p:cNvPr id="62" name="Shape 43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3" name="Image 17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4" name="Shape 44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45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66" name="Image 18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67" name="Text 46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0580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54489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Technical Implementation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388071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Technology Stack, Data Sources &amp; Architecture</a:t>
            </a:r>
            <a:endParaRPr lang="en-US" sz="1400" dirty="0"/>
          </a:p>
        </p:txBody>
      </p:sp>
      <p:sp>
        <p:nvSpPr>
          <p:cNvPr id="6" name="Text 4"/>
          <p:cNvSpPr txBox="1"/>
          <p:nvPr/>
        </p:nvSpPr>
        <p:spPr>
          <a:xfrm>
            <a:off x="381305" y="1816913"/>
            <a:ext cx="210403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Technology Stack</a:t>
            </a:r>
            <a:endParaRPr lang="en-US" sz="1600" dirty="0"/>
          </a:p>
        </p:txBody>
      </p:sp>
      <p:sp>
        <p:nvSpPr>
          <p:cNvPr id="7" name="Text 5"/>
          <p:cNvSpPr txBox="1"/>
          <p:nvPr/>
        </p:nvSpPr>
        <p:spPr>
          <a:xfrm>
            <a:off x="381305" y="3956609"/>
            <a:ext cx="161757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Data Sources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81305" y="2261311"/>
            <a:ext cx="2648102" cy="6473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81305" y="2261311"/>
            <a:ext cx="38405" cy="647395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167482" y="2261311"/>
            <a:ext cx="2648102" cy="6473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167482" y="2261311"/>
            <a:ext cx="38405" cy="647395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167482" y="3052267"/>
            <a:ext cx="2648102" cy="6473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167482" y="3052267"/>
            <a:ext cx="38405" cy="647395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 txBox="1"/>
          <p:nvPr/>
        </p:nvSpPr>
        <p:spPr>
          <a:xfrm>
            <a:off x="961949" y="2394814"/>
            <a:ext cx="1524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Mobile Development</a:t>
            </a:r>
            <a:endParaRPr lang="en-US" sz="1200" dirty="0"/>
          </a:p>
        </p:txBody>
      </p:sp>
      <p:sp>
        <p:nvSpPr>
          <p:cNvPr id="15" name="Text 13"/>
          <p:cNvSpPr txBox="1"/>
          <p:nvPr/>
        </p:nvSpPr>
        <p:spPr>
          <a:xfrm>
            <a:off x="3748126" y="2394814"/>
            <a:ext cx="10671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Framework</a:t>
            </a:r>
            <a:endParaRPr lang="en-US" sz="1200" dirty="0"/>
          </a:p>
        </p:txBody>
      </p:sp>
      <p:sp>
        <p:nvSpPr>
          <p:cNvPr id="16" name="Text 14"/>
          <p:cNvSpPr txBox="1"/>
          <p:nvPr/>
        </p:nvSpPr>
        <p:spPr>
          <a:xfrm>
            <a:off x="3748126" y="3184855"/>
            <a:ext cx="762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Database</a:t>
            </a:r>
            <a:endParaRPr lang="en-US" sz="1200" dirty="0"/>
          </a:p>
        </p:txBody>
      </p:sp>
      <p:sp>
        <p:nvSpPr>
          <p:cNvPr id="17" name="Text 15"/>
          <p:cNvSpPr txBox="1"/>
          <p:nvPr/>
        </p:nvSpPr>
        <p:spPr>
          <a:xfrm>
            <a:off x="961949" y="2623414"/>
            <a:ext cx="142463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Flutter (iOS &amp; Android)</a:t>
            </a:r>
            <a:endParaRPr lang="en-US" sz="1000" dirty="0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rcRect l="-7749" r="-7749"/>
          <a:stretch/>
        </p:blipFill>
        <p:spPr>
          <a:xfrm>
            <a:off x="3347618" y="2461565"/>
            <a:ext cx="286207" cy="247802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381305" y="3052267"/>
            <a:ext cx="2648102" cy="647395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381305" y="3052267"/>
            <a:ext cx="38405" cy="647395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 txBox="1"/>
          <p:nvPr/>
        </p:nvSpPr>
        <p:spPr>
          <a:xfrm>
            <a:off x="3748126" y="2623414"/>
            <a:ext cx="104333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TensorFlow Lite</a:t>
            </a:r>
            <a:endParaRPr lang="en-US" sz="1000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rcRect l="-7749" r="-7749"/>
          <a:stretch/>
        </p:blipFill>
        <p:spPr>
          <a:xfrm>
            <a:off x="562356" y="3251606"/>
            <a:ext cx="286207" cy="247802"/>
          </a:xfrm>
          <a:prstGeom prst="rect">
            <a:avLst/>
          </a:prstGeom>
        </p:spPr>
      </p:pic>
      <p:sp>
        <p:nvSpPr>
          <p:cNvPr id="23" name="Text 19"/>
          <p:cNvSpPr txBox="1"/>
          <p:nvPr/>
        </p:nvSpPr>
        <p:spPr>
          <a:xfrm>
            <a:off x="961949" y="3184855"/>
            <a:ext cx="7150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Backend</a:t>
            </a:r>
            <a:endParaRPr lang="en-US" sz="1200" dirty="0"/>
          </a:p>
        </p:txBody>
      </p:sp>
      <p:sp>
        <p:nvSpPr>
          <p:cNvPr id="24" name="Text 20"/>
          <p:cNvSpPr txBox="1"/>
          <p:nvPr/>
        </p:nvSpPr>
        <p:spPr>
          <a:xfrm>
            <a:off x="961949" y="3413455"/>
            <a:ext cx="121523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FastAPI + Firebase</a:t>
            </a:r>
            <a:endParaRPr lang="en-US" sz="100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rcRect l="-15999" r="-15999"/>
          <a:stretch/>
        </p:blipFill>
        <p:spPr>
          <a:xfrm>
            <a:off x="3347618" y="3251606"/>
            <a:ext cx="286207" cy="247802"/>
          </a:xfrm>
          <a:prstGeom prst="rect">
            <a:avLst/>
          </a:prstGeom>
        </p:spPr>
      </p:pic>
      <p:sp>
        <p:nvSpPr>
          <p:cNvPr id="26" name="Text 21"/>
          <p:cNvSpPr txBox="1"/>
          <p:nvPr/>
        </p:nvSpPr>
        <p:spPr>
          <a:xfrm>
            <a:off x="3748126" y="3413455"/>
            <a:ext cx="128198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PostgreSQL + Redis</a:t>
            </a:r>
            <a:endParaRPr lang="en-US" sz="1000" dirty="0"/>
          </a:p>
        </p:txBody>
      </p:sp>
      <p:sp>
        <p:nvSpPr>
          <p:cNvPr id="27" name="Shape 22"/>
          <p:cNvSpPr/>
          <p:nvPr/>
        </p:nvSpPr>
        <p:spPr>
          <a:xfrm>
            <a:off x="381305" y="4401007"/>
            <a:ext cx="5572354" cy="609905"/>
          </a:xfrm>
          <a:prstGeom prst="roundRect">
            <a:avLst>
              <a:gd name="adj" fmla="val 9370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rcRect t="-43" b="-43"/>
          <a:stretch/>
        </p:blipFill>
        <p:spPr>
          <a:xfrm>
            <a:off x="523951" y="4629607"/>
            <a:ext cx="133502" cy="152705"/>
          </a:xfrm>
          <a:prstGeom prst="rect">
            <a:avLst/>
          </a:prstGeom>
        </p:spPr>
      </p:pic>
      <p:sp>
        <p:nvSpPr>
          <p:cNvPr id="29" name="Shape 23"/>
          <p:cNvSpPr/>
          <p:nvPr/>
        </p:nvSpPr>
        <p:spPr>
          <a:xfrm>
            <a:off x="381305" y="5105095"/>
            <a:ext cx="5572354" cy="609905"/>
          </a:xfrm>
          <a:prstGeom prst="roundRect">
            <a:avLst>
              <a:gd name="adj" fmla="val 9370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 txBox="1"/>
          <p:nvPr/>
        </p:nvSpPr>
        <p:spPr>
          <a:xfrm>
            <a:off x="752551" y="4515307"/>
            <a:ext cx="8385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TKPI 2020</a:t>
            </a:r>
            <a:endParaRPr lang="en-US" sz="1200" dirty="0"/>
          </a:p>
        </p:txBody>
      </p:sp>
      <p:sp>
        <p:nvSpPr>
          <p:cNvPr id="31" name="Text 25"/>
          <p:cNvSpPr txBox="1"/>
          <p:nvPr/>
        </p:nvSpPr>
        <p:spPr>
          <a:xfrm>
            <a:off x="752551" y="4743907"/>
            <a:ext cx="218633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Tabel Komposisi Pangan Indonesia</a:t>
            </a:r>
            <a:endParaRPr lang="en-US" sz="1000" dirty="0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rcRect t="-43" b="-43"/>
          <a:stretch/>
        </p:blipFill>
        <p:spPr>
          <a:xfrm>
            <a:off x="523951" y="5333695"/>
            <a:ext cx="133502" cy="152705"/>
          </a:xfrm>
          <a:prstGeom prst="rect">
            <a:avLst/>
          </a:prstGeom>
        </p:spPr>
      </p:pic>
      <p:sp>
        <p:nvSpPr>
          <p:cNvPr id="33" name="Shape 26"/>
          <p:cNvSpPr/>
          <p:nvPr/>
        </p:nvSpPr>
        <p:spPr>
          <a:xfrm>
            <a:off x="381305" y="5810098"/>
            <a:ext cx="5572354" cy="609905"/>
          </a:xfrm>
          <a:prstGeom prst="roundRect">
            <a:avLst>
              <a:gd name="adj" fmla="val 9370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27"/>
          <p:cNvSpPr txBox="1"/>
          <p:nvPr/>
        </p:nvSpPr>
        <p:spPr>
          <a:xfrm>
            <a:off x="752551" y="5219395"/>
            <a:ext cx="1905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Food-101 &amp; UEC-Food100</a:t>
            </a:r>
            <a:endParaRPr lang="en-US" sz="1200" dirty="0"/>
          </a:p>
        </p:txBody>
      </p:sp>
      <p:sp>
        <p:nvSpPr>
          <p:cNvPr id="35" name="Text 28"/>
          <p:cNvSpPr txBox="1"/>
          <p:nvPr/>
        </p:nvSpPr>
        <p:spPr>
          <a:xfrm>
            <a:off x="752551" y="5447995"/>
            <a:ext cx="208208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Standard food detection datasets</a:t>
            </a:r>
            <a:endParaRPr lang="en-US" sz="1000" dirty="0"/>
          </a:p>
        </p:txBody>
      </p:sp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23951" y="6038698"/>
            <a:ext cx="152705" cy="152705"/>
          </a:xfrm>
          <a:prstGeom prst="rect">
            <a:avLst/>
          </a:prstGeom>
        </p:spPr>
      </p:pic>
      <p:sp>
        <p:nvSpPr>
          <p:cNvPr id="37" name="Text 29"/>
          <p:cNvSpPr txBox="1"/>
          <p:nvPr/>
        </p:nvSpPr>
        <p:spPr>
          <a:xfrm>
            <a:off x="771754" y="5924398"/>
            <a:ext cx="12097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Custom Dataset</a:t>
            </a:r>
            <a:endParaRPr lang="en-US" sz="1200" dirty="0"/>
          </a:p>
        </p:txBody>
      </p:sp>
      <p:sp>
        <p:nvSpPr>
          <p:cNvPr id="38" name="Text 30"/>
          <p:cNvSpPr txBox="1"/>
          <p:nvPr/>
        </p:nvSpPr>
        <p:spPr>
          <a:xfrm>
            <a:off x="771754" y="6152998"/>
            <a:ext cx="2043684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50,000+ Indonesian food images</a:t>
            </a:r>
            <a:endParaRPr lang="en-US" sz="1000" dirty="0"/>
          </a:p>
        </p:txBody>
      </p:sp>
      <p:sp>
        <p:nvSpPr>
          <p:cNvPr id="39" name="Text 31"/>
          <p:cNvSpPr txBox="1"/>
          <p:nvPr/>
        </p:nvSpPr>
        <p:spPr>
          <a:xfrm>
            <a:off x="8080553" y="1816913"/>
            <a:ext cx="205557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 Architecture</a:t>
            </a:r>
            <a:endParaRPr lang="en-US" sz="1600" dirty="0"/>
          </a:p>
        </p:txBody>
      </p:sp>
      <p:sp>
        <p:nvSpPr>
          <p:cNvPr id="40" name="Shape 32"/>
          <p:cNvSpPr/>
          <p:nvPr/>
        </p:nvSpPr>
        <p:spPr>
          <a:xfrm>
            <a:off x="6238951" y="2261311"/>
            <a:ext cx="5572354" cy="3715207"/>
          </a:xfrm>
          <a:prstGeom prst="roundRect">
            <a:avLst>
              <a:gd name="adj" fmla="val 505"/>
            </a:avLst>
          </a:prstGeom>
          <a:solidFill>
            <a:srgbClr val="F0F9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3"/>
          <p:cNvSpPr/>
          <p:nvPr/>
        </p:nvSpPr>
        <p:spPr>
          <a:xfrm>
            <a:off x="6381598" y="2403958"/>
            <a:ext cx="5286146" cy="60990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34"/>
          <p:cNvSpPr/>
          <p:nvPr/>
        </p:nvSpPr>
        <p:spPr>
          <a:xfrm>
            <a:off x="6381598" y="2403958"/>
            <a:ext cx="38405" cy="60990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35"/>
          <p:cNvSpPr/>
          <p:nvPr/>
        </p:nvSpPr>
        <p:spPr>
          <a:xfrm>
            <a:off x="9005926" y="3013862"/>
            <a:ext cx="19202" cy="758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Shape 36"/>
          <p:cNvSpPr/>
          <p:nvPr/>
        </p:nvSpPr>
        <p:spPr>
          <a:xfrm>
            <a:off x="6381598" y="3089758"/>
            <a:ext cx="5286146" cy="60990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37"/>
          <p:cNvSpPr/>
          <p:nvPr/>
        </p:nvSpPr>
        <p:spPr>
          <a:xfrm>
            <a:off x="6381598" y="3089758"/>
            <a:ext cx="38405" cy="60990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38"/>
          <p:cNvSpPr/>
          <p:nvPr/>
        </p:nvSpPr>
        <p:spPr>
          <a:xfrm>
            <a:off x="6381598" y="3775558"/>
            <a:ext cx="5286146" cy="60990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Shape 39"/>
          <p:cNvSpPr/>
          <p:nvPr/>
        </p:nvSpPr>
        <p:spPr>
          <a:xfrm>
            <a:off x="6381598" y="3775558"/>
            <a:ext cx="38405" cy="60990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Shape 40"/>
          <p:cNvSpPr/>
          <p:nvPr/>
        </p:nvSpPr>
        <p:spPr>
          <a:xfrm>
            <a:off x="6381598" y="4461358"/>
            <a:ext cx="5286146" cy="60990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Shape 41"/>
          <p:cNvSpPr/>
          <p:nvPr/>
        </p:nvSpPr>
        <p:spPr>
          <a:xfrm>
            <a:off x="6381598" y="4461358"/>
            <a:ext cx="38405" cy="60990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Shape 42"/>
          <p:cNvSpPr/>
          <p:nvPr/>
        </p:nvSpPr>
        <p:spPr>
          <a:xfrm>
            <a:off x="6381598" y="5147158"/>
            <a:ext cx="5286146" cy="60990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Shape 43"/>
          <p:cNvSpPr/>
          <p:nvPr/>
        </p:nvSpPr>
        <p:spPr>
          <a:xfrm>
            <a:off x="6381598" y="5147158"/>
            <a:ext cx="38405" cy="60990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44"/>
          <p:cNvSpPr txBox="1"/>
          <p:nvPr/>
        </p:nvSpPr>
        <p:spPr>
          <a:xfrm>
            <a:off x="6562649" y="2518258"/>
            <a:ext cx="1686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 Interface (Flutter)</a:t>
            </a:r>
            <a:endParaRPr lang="en-US" sz="1200" dirty="0"/>
          </a:p>
        </p:txBody>
      </p:sp>
      <p:sp>
        <p:nvSpPr>
          <p:cNvPr id="53" name="Text 45"/>
          <p:cNvSpPr txBox="1"/>
          <p:nvPr/>
        </p:nvSpPr>
        <p:spPr>
          <a:xfrm>
            <a:off x="6562649" y="3889858"/>
            <a:ext cx="17721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Local Database (SQLite)</a:t>
            </a:r>
            <a:endParaRPr lang="en-US" sz="1200" dirty="0"/>
          </a:p>
        </p:txBody>
      </p:sp>
      <p:sp>
        <p:nvSpPr>
          <p:cNvPr id="54" name="Text 46"/>
          <p:cNvSpPr txBox="1"/>
          <p:nvPr/>
        </p:nvSpPr>
        <p:spPr>
          <a:xfrm>
            <a:off x="6562649" y="4575658"/>
            <a:ext cx="14859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Cloud API (FastAPI)</a:t>
            </a:r>
            <a:endParaRPr lang="en-US" sz="1200" dirty="0"/>
          </a:p>
        </p:txBody>
      </p:sp>
      <p:sp>
        <p:nvSpPr>
          <p:cNvPr id="55" name="Text 47"/>
          <p:cNvSpPr txBox="1"/>
          <p:nvPr/>
        </p:nvSpPr>
        <p:spPr>
          <a:xfrm>
            <a:off x="6562649" y="5261458"/>
            <a:ext cx="22485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Master Database (PostgreSQL)</a:t>
            </a:r>
            <a:endParaRPr lang="en-US" sz="1200" dirty="0"/>
          </a:p>
        </p:txBody>
      </p:sp>
      <p:sp>
        <p:nvSpPr>
          <p:cNvPr id="56" name="Text 48"/>
          <p:cNvSpPr txBox="1"/>
          <p:nvPr/>
        </p:nvSpPr>
        <p:spPr>
          <a:xfrm>
            <a:off x="6562649" y="2746858"/>
            <a:ext cx="3205886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Camera detection, results display, recommendations</a:t>
            </a:r>
            <a:endParaRPr lang="en-US" sz="1000" dirty="0"/>
          </a:p>
        </p:txBody>
      </p:sp>
      <p:sp>
        <p:nvSpPr>
          <p:cNvPr id="57" name="Shape 49"/>
          <p:cNvSpPr/>
          <p:nvPr/>
        </p:nvSpPr>
        <p:spPr>
          <a:xfrm>
            <a:off x="9005926" y="3699662"/>
            <a:ext cx="19202" cy="758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0"/>
          <p:cNvSpPr txBox="1"/>
          <p:nvPr/>
        </p:nvSpPr>
        <p:spPr>
          <a:xfrm>
            <a:off x="6562649" y="3204058"/>
            <a:ext cx="20482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Models (TensorFlow Lite)</a:t>
            </a:r>
            <a:endParaRPr lang="en-US" sz="1200" dirty="0"/>
          </a:p>
        </p:txBody>
      </p:sp>
      <p:sp>
        <p:nvSpPr>
          <p:cNvPr id="59" name="Text 51"/>
          <p:cNvSpPr txBox="1"/>
          <p:nvPr/>
        </p:nvSpPr>
        <p:spPr>
          <a:xfrm>
            <a:off x="6562649" y="3432658"/>
            <a:ext cx="280537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 detection + calorie estimation on-device</a:t>
            </a:r>
            <a:endParaRPr lang="en-US" sz="1000" dirty="0"/>
          </a:p>
        </p:txBody>
      </p:sp>
      <p:sp>
        <p:nvSpPr>
          <p:cNvPr id="60" name="Shape 52"/>
          <p:cNvSpPr/>
          <p:nvPr/>
        </p:nvSpPr>
        <p:spPr>
          <a:xfrm>
            <a:off x="9005926" y="4385462"/>
            <a:ext cx="19202" cy="758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1" name="Text 53"/>
          <p:cNvSpPr txBox="1"/>
          <p:nvPr/>
        </p:nvSpPr>
        <p:spPr>
          <a:xfrm>
            <a:off x="6562649" y="4118458"/>
            <a:ext cx="251002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food database + user preferences</a:t>
            </a:r>
            <a:endParaRPr lang="en-US" sz="1000" dirty="0"/>
          </a:p>
        </p:txBody>
      </p:sp>
      <p:sp>
        <p:nvSpPr>
          <p:cNvPr id="62" name="Shape 54"/>
          <p:cNvSpPr/>
          <p:nvPr/>
        </p:nvSpPr>
        <p:spPr>
          <a:xfrm>
            <a:off x="9005926" y="5071262"/>
            <a:ext cx="19202" cy="758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Text 55"/>
          <p:cNvSpPr txBox="1"/>
          <p:nvPr/>
        </p:nvSpPr>
        <p:spPr>
          <a:xfrm>
            <a:off x="6562649" y="4804258"/>
            <a:ext cx="291967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Model updates, syncing, Puskesmas integration</a:t>
            </a:r>
            <a:endParaRPr lang="en-US" sz="1000" dirty="0"/>
          </a:p>
        </p:txBody>
      </p:sp>
      <p:sp>
        <p:nvSpPr>
          <p:cNvPr id="64" name="Shape 56"/>
          <p:cNvSpPr/>
          <p:nvPr/>
        </p:nvSpPr>
        <p:spPr>
          <a:xfrm>
            <a:off x="6858000" y="5147158"/>
            <a:ext cx="19202" cy="75895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57"/>
          <p:cNvSpPr txBox="1"/>
          <p:nvPr/>
        </p:nvSpPr>
        <p:spPr>
          <a:xfrm>
            <a:off x="6562649" y="5490058"/>
            <a:ext cx="273862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 database, nutritional profiles, user data</a:t>
            </a:r>
            <a:endParaRPr lang="en-US" sz="1000" dirty="0"/>
          </a:p>
        </p:txBody>
      </p:sp>
      <p:sp>
        <p:nvSpPr>
          <p:cNvPr id="66" name="Shape 58"/>
          <p:cNvSpPr/>
          <p:nvPr/>
        </p:nvSpPr>
        <p:spPr>
          <a:xfrm>
            <a:off x="6238951" y="6204204"/>
            <a:ext cx="5572354" cy="609905"/>
          </a:xfrm>
          <a:prstGeom prst="roundRect">
            <a:avLst>
              <a:gd name="adj" fmla="val 18741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7" name="Image 6" descr="preencoded.png"/>
          <p:cNvPicPr>
            <a:picLocks noChangeAspect="1"/>
          </p:cNvPicPr>
          <p:nvPr/>
        </p:nvPicPr>
        <p:blipFill>
          <a:blip r:embed="rId9"/>
          <a:srcRect l="-2512" r="-2512"/>
          <a:stretch/>
        </p:blipFill>
        <p:spPr>
          <a:xfrm>
            <a:off x="6404458" y="6345022"/>
            <a:ext cx="105156" cy="133502"/>
          </a:xfrm>
          <a:prstGeom prst="rect">
            <a:avLst/>
          </a:prstGeom>
        </p:spPr>
      </p:pic>
      <p:sp>
        <p:nvSpPr>
          <p:cNvPr id="68" name="Text 59"/>
          <p:cNvSpPr txBox="1"/>
          <p:nvPr/>
        </p:nvSpPr>
        <p:spPr>
          <a:xfrm>
            <a:off x="6585509" y="6337706"/>
            <a:ext cx="155813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On-device AI processing</a:t>
            </a:r>
            <a:endParaRPr lang="en-US" sz="1000" dirty="0"/>
          </a:p>
        </p:txBody>
      </p:sp>
      <p:sp>
        <p:nvSpPr>
          <p:cNvPr id="69" name="Text 60"/>
          <p:cNvSpPr txBox="1"/>
          <p:nvPr/>
        </p:nvSpPr>
        <p:spPr>
          <a:xfrm>
            <a:off x="8574329" y="6337706"/>
            <a:ext cx="109087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capability</a:t>
            </a:r>
            <a:endParaRPr lang="en-US" sz="1000" dirty="0"/>
          </a:p>
        </p:txBody>
      </p:sp>
      <p:sp>
        <p:nvSpPr>
          <p:cNvPr id="70" name="Text 61"/>
          <p:cNvSpPr txBox="1"/>
          <p:nvPr/>
        </p:nvSpPr>
        <p:spPr>
          <a:xfrm>
            <a:off x="10016338" y="6337706"/>
            <a:ext cx="1414577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cloud synchronization</a:t>
            </a:r>
            <a:endParaRPr lang="en-US" sz="1000" dirty="0"/>
          </a:p>
        </p:txBody>
      </p:sp>
      <p:sp>
        <p:nvSpPr>
          <p:cNvPr id="71" name="Text 62"/>
          <p:cNvSpPr txBox="1"/>
          <p:nvPr/>
        </p:nvSpPr>
        <p:spPr>
          <a:xfrm>
            <a:off x="8034833" y="6337706"/>
            <a:ext cx="56692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enables</a:t>
            </a:r>
            <a:endParaRPr lang="en-US" sz="1000" dirty="0"/>
          </a:p>
        </p:txBody>
      </p:sp>
      <p:sp>
        <p:nvSpPr>
          <p:cNvPr id="72" name="Text 63"/>
          <p:cNvSpPr txBox="1"/>
          <p:nvPr/>
        </p:nvSpPr>
        <p:spPr>
          <a:xfrm>
            <a:off x="9557309" y="6337706"/>
            <a:ext cx="35753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with</a:t>
            </a:r>
            <a:endParaRPr lang="en-US" sz="1000" dirty="0"/>
          </a:p>
        </p:txBody>
      </p:sp>
      <p:pic>
        <p:nvPicPr>
          <p:cNvPr id="73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806940" y="6345022"/>
            <a:ext cx="133502" cy="133502"/>
          </a:xfrm>
          <a:prstGeom prst="rect">
            <a:avLst/>
          </a:prstGeom>
        </p:spPr>
      </p:pic>
      <p:sp>
        <p:nvSpPr>
          <p:cNvPr id="74" name="Text 64"/>
          <p:cNvSpPr txBox="1"/>
          <p:nvPr/>
        </p:nvSpPr>
        <p:spPr>
          <a:xfrm>
            <a:off x="8763610" y="6337706"/>
            <a:ext cx="298643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when available</a:t>
            </a:r>
            <a:endParaRPr lang="en-US" sz="1000" dirty="0"/>
          </a:p>
        </p:txBody>
      </p:sp>
      <p:sp>
        <p:nvSpPr>
          <p:cNvPr id="75" name="Shape 65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6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77" name="Shape 66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8" name="Text 67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79" name="Image 9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80" name="Text 68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93424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276502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 txBox="1"/>
          <p:nvPr/>
        </p:nvSpPr>
        <p:spPr>
          <a:xfrm>
            <a:off x="381305" y="237744"/>
            <a:ext cx="6496812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Features &amp; User Experience</a:t>
            </a:r>
            <a:endParaRPr lang="en-US" sz="3000" dirty="0"/>
          </a:p>
        </p:txBody>
      </p:sp>
      <p:sp>
        <p:nvSpPr>
          <p:cNvPr id="5" name="Text 3"/>
          <p:cNvSpPr txBox="1"/>
          <p:nvPr/>
        </p:nvSpPr>
        <p:spPr>
          <a:xfrm>
            <a:off x="381305" y="828446"/>
            <a:ext cx="268102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Smart, Accessible, Personalized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1305" y="1559966"/>
            <a:ext cx="6687007" cy="1190549"/>
          </a:xfrm>
          <a:prstGeom prst="roundRect">
            <a:avLst>
              <a:gd name="adj" fmla="val 491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81305" y="6491326"/>
            <a:ext cx="6687007" cy="923544"/>
          </a:xfrm>
          <a:prstGeom prst="roundRect">
            <a:avLst>
              <a:gd name="adj" fmla="val 8166"/>
            </a:avLst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 txBox="1"/>
          <p:nvPr/>
        </p:nvSpPr>
        <p:spPr>
          <a:xfrm>
            <a:off x="571500" y="1788566"/>
            <a:ext cx="632673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 delivers an intuitive, accessible user experience designed specifically for Indonesian diabetes patients, with</a:t>
            </a:r>
            <a:endParaRPr lang="en-US" sz="1300" dirty="0"/>
          </a:p>
        </p:txBody>
      </p:sp>
      <p:sp>
        <p:nvSpPr>
          <p:cNvPr id="9" name="Text 7"/>
          <p:cNvSpPr txBox="1"/>
          <p:nvPr/>
        </p:nvSpPr>
        <p:spPr>
          <a:xfrm>
            <a:off x="571500" y="2057400"/>
            <a:ext cx="596463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that work anywhere, anytime.</a:t>
            </a:r>
            <a:endParaRPr lang="en-US" sz="1300" dirty="0"/>
          </a:p>
        </p:txBody>
      </p:sp>
      <p:sp>
        <p:nvSpPr>
          <p:cNvPr id="10" name="Text 8"/>
          <p:cNvSpPr txBox="1"/>
          <p:nvPr/>
        </p:nvSpPr>
        <p:spPr>
          <a:xfrm>
            <a:off x="571500" y="6719926"/>
            <a:ext cx="201168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Empowers users to make</a:t>
            </a:r>
            <a:endParaRPr lang="en-US" sz="1300" dirty="0"/>
          </a:p>
        </p:txBody>
      </p:sp>
      <p:sp>
        <p:nvSpPr>
          <p:cNvPr id="11" name="Text 9"/>
          <p:cNvSpPr txBox="1"/>
          <p:nvPr/>
        </p:nvSpPr>
        <p:spPr>
          <a:xfrm>
            <a:off x="3358591" y="2057400"/>
            <a:ext cx="169804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user-centric features</a:t>
            </a:r>
            <a:endParaRPr lang="en-US" sz="1300" dirty="0"/>
          </a:p>
        </p:txBody>
      </p:sp>
      <p:sp>
        <p:nvSpPr>
          <p:cNvPr id="12" name="Text 10"/>
          <p:cNvSpPr txBox="1"/>
          <p:nvPr/>
        </p:nvSpPr>
        <p:spPr>
          <a:xfrm>
            <a:off x="381305" y="3002890"/>
            <a:ext cx="215158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User Features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81305" y="344728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81305" y="344728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562356" y="3589934"/>
            <a:ext cx="133502" cy="152705"/>
          </a:xfrm>
          <a:prstGeom prst="rect">
            <a:avLst/>
          </a:prstGeom>
        </p:spPr>
      </p:pic>
      <p:sp>
        <p:nvSpPr>
          <p:cNvPr id="16" name="Text 13"/>
          <p:cNvSpPr txBox="1"/>
          <p:nvPr/>
        </p:nvSpPr>
        <p:spPr>
          <a:xfrm>
            <a:off x="381305" y="6046927"/>
            <a:ext cx="163677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73B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User Benefits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3724351" y="3447288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724351" y="3447288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81305" y="4275734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381305" y="4275734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3724351" y="4275734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3724351" y="4275734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3724351" y="5104181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3724351" y="5104181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 txBox="1"/>
          <p:nvPr/>
        </p:nvSpPr>
        <p:spPr>
          <a:xfrm>
            <a:off x="790956" y="3579876"/>
            <a:ext cx="14859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Real-time Detection</a:t>
            </a:r>
            <a:endParaRPr lang="en-US" sz="1200" dirty="0"/>
          </a:p>
        </p:txBody>
      </p:sp>
      <p:sp>
        <p:nvSpPr>
          <p:cNvPr id="26" name="Text 23"/>
          <p:cNvSpPr txBox="1"/>
          <p:nvPr/>
        </p:nvSpPr>
        <p:spPr>
          <a:xfrm>
            <a:off x="4000500" y="3579876"/>
            <a:ext cx="10003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Mode</a:t>
            </a:r>
            <a:endParaRPr lang="en-US" sz="1200" dirty="0"/>
          </a:p>
        </p:txBody>
      </p:sp>
      <p:sp>
        <p:nvSpPr>
          <p:cNvPr id="27" name="Text 24"/>
          <p:cNvSpPr txBox="1"/>
          <p:nvPr/>
        </p:nvSpPr>
        <p:spPr>
          <a:xfrm>
            <a:off x="562356" y="3579876"/>
            <a:ext cx="28483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Instant analysis in 2 seconds</a:t>
            </a:r>
            <a:endParaRPr lang="en-US" sz="1200" dirty="0"/>
          </a:p>
        </p:txBody>
      </p:sp>
      <p:sp>
        <p:nvSpPr>
          <p:cNvPr id="28" name="Text 25"/>
          <p:cNvSpPr txBox="1"/>
          <p:nvPr/>
        </p:nvSpPr>
        <p:spPr>
          <a:xfrm>
            <a:off x="4881067" y="3579876"/>
            <a:ext cx="17145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Works in remote areas</a:t>
            </a:r>
            <a:endParaRPr lang="en-US" sz="1200" dirty="0"/>
          </a:p>
        </p:txBody>
      </p:sp>
      <p:pic>
        <p:nvPicPr>
          <p:cNvPr id="29" name="Image 1" descr="preencoded.png"/>
          <p:cNvPicPr>
            <a:picLocks noChangeAspect="1"/>
          </p:cNvPicPr>
          <p:nvPr/>
        </p:nvPicPr>
        <p:blipFill>
          <a:blip r:embed="rId4"/>
          <a:srcRect t="-180" b="-180"/>
          <a:stretch/>
        </p:blipFill>
        <p:spPr>
          <a:xfrm>
            <a:off x="562356" y="4418381"/>
            <a:ext cx="95098" cy="152705"/>
          </a:xfrm>
          <a:prstGeom prst="rect">
            <a:avLst/>
          </a:prstGeom>
        </p:spPr>
      </p:pic>
      <p:sp>
        <p:nvSpPr>
          <p:cNvPr id="30" name="Text 26"/>
          <p:cNvSpPr txBox="1"/>
          <p:nvPr/>
        </p:nvSpPr>
        <p:spPr>
          <a:xfrm>
            <a:off x="752551" y="4409237"/>
            <a:ext cx="16962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Smart Warning System</a:t>
            </a:r>
            <a:endParaRPr lang="en-US" sz="1200" dirty="0"/>
          </a:p>
        </p:txBody>
      </p:sp>
      <p:sp>
        <p:nvSpPr>
          <p:cNvPr id="31" name="Text 27"/>
          <p:cNvSpPr txBox="1"/>
          <p:nvPr/>
        </p:nvSpPr>
        <p:spPr>
          <a:xfrm>
            <a:off x="4190695" y="4409237"/>
            <a:ext cx="15051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Educational Insights</a:t>
            </a:r>
            <a:endParaRPr lang="en-US" sz="1200" dirty="0"/>
          </a:p>
        </p:txBody>
      </p:sp>
      <p:sp>
        <p:nvSpPr>
          <p:cNvPr id="32" name="Text 28"/>
          <p:cNvSpPr txBox="1"/>
          <p:nvPr/>
        </p:nvSpPr>
        <p:spPr>
          <a:xfrm>
            <a:off x="562356" y="4409237"/>
            <a:ext cx="19248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Safe/Caution/Danger</a:t>
            </a:r>
            <a:endParaRPr lang="en-US" sz="1200" dirty="0"/>
          </a:p>
        </p:txBody>
      </p:sp>
      <p:pic>
        <p:nvPicPr>
          <p:cNvPr id="33" name="Image 2" descr="preencoded.png"/>
          <p:cNvPicPr>
            <a:picLocks noChangeAspect="1"/>
          </p:cNvPicPr>
          <p:nvPr/>
        </p:nvPicPr>
        <p:blipFill>
          <a:blip r:embed="rId5"/>
          <a:srcRect t="-180" b="-180"/>
          <a:stretch/>
        </p:blipFill>
        <p:spPr>
          <a:xfrm>
            <a:off x="3905402" y="4418381"/>
            <a:ext cx="190195" cy="152705"/>
          </a:xfrm>
          <a:prstGeom prst="rect">
            <a:avLst/>
          </a:prstGeom>
        </p:spPr>
      </p:pic>
      <p:sp>
        <p:nvSpPr>
          <p:cNvPr id="34" name="Shape 29"/>
          <p:cNvSpPr/>
          <p:nvPr/>
        </p:nvSpPr>
        <p:spPr>
          <a:xfrm>
            <a:off x="381305" y="5104181"/>
            <a:ext cx="3200400" cy="685800"/>
          </a:xfrm>
          <a:prstGeom prst="rect">
            <a:avLst/>
          </a:prstGeom>
          <a:solidFill>
            <a:srgbClr val="F0F9FF"/>
          </a:solidFill>
          <a:ln/>
          <a:effectLst>
            <a:outerShdw blurRad="254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Shape 30"/>
          <p:cNvSpPr/>
          <p:nvPr/>
        </p:nvSpPr>
        <p:spPr>
          <a:xfrm>
            <a:off x="381305" y="5104181"/>
            <a:ext cx="38405" cy="685800"/>
          </a:xfrm>
          <a:prstGeom prst="rect">
            <a:avLst/>
          </a:prstGeom>
          <a:solidFill>
            <a:srgbClr val="34B5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1"/>
          <p:cNvSpPr txBox="1"/>
          <p:nvPr/>
        </p:nvSpPr>
        <p:spPr>
          <a:xfrm>
            <a:off x="3905402" y="4409237"/>
            <a:ext cx="28392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Why foods are safe/dangerous</a:t>
            </a:r>
            <a:endParaRPr lang="en-US" sz="1200" dirty="0"/>
          </a:p>
        </p:txBody>
      </p:sp>
      <p:pic>
        <p:nvPicPr>
          <p:cNvPr id="37" name="Image 3" descr="preencoded.png"/>
          <p:cNvPicPr>
            <a:picLocks noChangeAspect="1"/>
          </p:cNvPicPr>
          <p:nvPr/>
        </p:nvPicPr>
        <p:blipFill>
          <a:blip r:embed="rId6"/>
          <a:srcRect t="-43" b="-43"/>
          <a:stretch/>
        </p:blipFill>
        <p:spPr>
          <a:xfrm>
            <a:off x="562356" y="5246827"/>
            <a:ext cx="133502" cy="152705"/>
          </a:xfrm>
          <a:prstGeom prst="rect">
            <a:avLst/>
          </a:prstGeom>
        </p:spPr>
      </p:pic>
      <p:sp>
        <p:nvSpPr>
          <p:cNvPr id="38" name="Text 32"/>
          <p:cNvSpPr txBox="1"/>
          <p:nvPr/>
        </p:nvSpPr>
        <p:spPr>
          <a:xfrm>
            <a:off x="571500" y="6719926"/>
            <a:ext cx="577443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anywhere, reducing diet-related complications by</a:t>
            </a:r>
            <a:endParaRPr lang="en-US" sz="1300" dirty="0"/>
          </a:p>
        </p:txBody>
      </p:sp>
      <p:sp>
        <p:nvSpPr>
          <p:cNvPr id="39" name="Text 33"/>
          <p:cNvSpPr txBox="1"/>
          <p:nvPr/>
        </p:nvSpPr>
        <p:spPr>
          <a:xfrm>
            <a:off x="2154326" y="6987845"/>
            <a:ext cx="31647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and increasing food safety awareness by</a:t>
            </a:r>
            <a:endParaRPr lang="en-US" sz="1300" dirty="0"/>
          </a:p>
        </p:txBody>
      </p:sp>
      <p:sp>
        <p:nvSpPr>
          <p:cNvPr id="40" name="Text 34"/>
          <p:cNvSpPr txBox="1"/>
          <p:nvPr/>
        </p:nvSpPr>
        <p:spPr>
          <a:xfrm>
            <a:off x="5504688" y="6987845"/>
            <a:ext cx="126004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 pilot studies.</a:t>
            </a:r>
            <a:endParaRPr lang="en-US" sz="1300" dirty="0"/>
          </a:p>
        </p:txBody>
      </p:sp>
      <p:sp>
        <p:nvSpPr>
          <p:cNvPr id="41" name="Text 35"/>
          <p:cNvSpPr txBox="1"/>
          <p:nvPr/>
        </p:nvSpPr>
        <p:spPr>
          <a:xfrm>
            <a:off x="2456078" y="6719926"/>
            <a:ext cx="15736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informed decisions</a:t>
            </a:r>
            <a:endParaRPr lang="en-US" sz="1300" dirty="0"/>
          </a:p>
        </p:txBody>
      </p:sp>
      <p:sp>
        <p:nvSpPr>
          <p:cNvPr id="42" name="Text 36"/>
          <p:cNvSpPr txBox="1"/>
          <p:nvPr/>
        </p:nvSpPr>
        <p:spPr>
          <a:xfrm>
            <a:off x="1840687" y="6987845"/>
            <a:ext cx="44074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60%</a:t>
            </a:r>
            <a:endParaRPr lang="en-US" sz="1300" dirty="0"/>
          </a:p>
        </p:txBody>
      </p:sp>
      <p:sp>
        <p:nvSpPr>
          <p:cNvPr id="43" name="Text 37"/>
          <p:cNvSpPr txBox="1"/>
          <p:nvPr/>
        </p:nvSpPr>
        <p:spPr>
          <a:xfrm>
            <a:off x="5191049" y="6987845"/>
            <a:ext cx="44074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73B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73%</a:t>
            </a:r>
            <a:endParaRPr lang="en-US" sz="1300" dirty="0"/>
          </a:p>
        </p:txBody>
      </p:sp>
      <p:sp>
        <p:nvSpPr>
          <p:cNvPr id="44" name="Text 38"/>
          <p:cNvSpPr txBox="1"/>
          <p:nvPr/>
        </p:nvSpPr>
        <p:spPr>
          <a:xfrm>
            <a:off x="790956" y="5237683"/>
            <a:ext cx="23344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Personalized Recommendations</a:t>
            </a:r>
            <a:endParaRPr lang="en-US" sz="1200" dirty="0"/>
          </a:p>
        </p:txBody>
      </p:sp>
      <p:sp>
        <p:nvSpPr>
          <p:cNvPr id="45" name="Text 39"/>
          <p:cNvSpPr txBox="1"/>
          <p:nvPr/>
        </p:nvSpPr>
        <p:spPr>
          <a:xfrm>
            <a:off x="562356" y="5237683"/>
            <a:ext cx="260055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Tailored advice</a:t>
            </a:r>
            <a:endParaRPr lang="en-US" sz="1200" dirty="0"/>
          </a:p>
        </p:txBody>
      </p:sp>
      <p:pic>
        <p:nvPicPr>
          <p:cNvPr id="4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905402" y="5246827"/>
            <a:ext cx="152705" cy="152705"/>
          </a:xfrm>
          <a:prstGeom prst="rect">
            <a:avLst/>
          </a:prstGeom>
        </p:spPr>
      </p:pic>
      <p:sp>
        <p:nvSpPr>
          <p:cNvPr id="47" name="Text 40"/>
          <p:cNvSpPr txBox="1"/>
          <p:nvPr/>
        </p:nvSpPr>
        <p:spPr>
          <a:xfrm>
            <a:off x="4153205" y="5237683"/>
            <a:ext cx="13716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Progress Tracking</a:t>
            </a:r>
            <a:endParaRPr lang="en-US" sz="1200" dirty="0"/>
          </a:p>
        </p:txBody>
      </p:sp>
      <p:sp>
        <p:nvSpPr>
          <p:cNvPr id="48" name="Text 41"/>
          <p:cNvSpPr txBox="1"/>
          <p:nvPr/>
        </p:nvSpPr>
        <p:spPr>
          <a:xfrm>
            <a:off x="3905402" y="5237683"/>
            <a:ext cx="271485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: Monitor dietary patterns</a:t>
            </a:r>
            <a:endParaRPr lang="en-US" sz="1200" dirty="0"/>
          </a:p>
        </p:txBody>
      </p:sp>
      <p:sp>
        <p:nvSpPr>
          <p:cNvPr id="49" name="Shape 42"/>
          <p:cNvSpPr/>
          <p:nvPr/>
        </p:nvSpPr>
        <p:spPr>
          <a:xfrm>
            <a:off x="8248802" y="2221992"/>
            <a:ext cx="2667305" cy="4762195"/>
          </a:xfrm>
          <a:prstGeom prst="roundRect">
            <a:avLst>
              <a:gd name="adj" fmla="val 3673"/>
            </a:avLst>
          </a:prstGeom>
          <a:solidFill>
            <a:srgbClr val="F0F9FF"/>
          </a:solidFill>
          <a:ln w="127000">
            <a:solidFill>
              <a:srgbClr val="333333"/>
            </a:solidFill>
            <a:prstDash val="solid"/>
          </a:ln>
          <a:effectLst>
            <a:outerShdw blurRad="292100" dist="1397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Shape 43"/>
          <p:cNvSpPr/>
          <p:nvPr/>
        </p:nvSpPr>
        <p:spPr>
          <a:xfrm>
            <a:off x="8343900" y="2317090"/>
            <a:ext cx="2476195" cy="514807"/>
          </a:xfrm>
          <a:prstGeom prst="rect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Text 44"/>
          <p:cNvSpPr txBox="1"/>
          <p:nvPr/>
        </p:nvSpPr>
        <p:spPr>
          <a:xfrm>
            <a:off x="9101938" y="2478938"/>
            <a:ext cx="10771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DiabetWise AI</a:t>
            </a:r>
            <a:endParaRPr lang="en-US" sz="1200" dirty="0"/>
          </a:p>
        </p:txBody>
      </p:sp>
      <p:sp>
        <p:nvSpPr>
          <p:cNvPr id="52" name="Text 45"/>
          <p:cNvSpPr txBox="1"/>
          <p:nvPr/>
        </p:nvSpPr>
        <p:spPr>
          <a:xfrm>
            <a:off x="8969350" y="3088843"/>
            <a:ext cx="13432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Camera Detection</a:t>
            </a:r>
            <a:endParaRPr lang="en-US" sz="1200" dirty="0"/>
          </a:p>
        </p:txBody>
      </p:sp>
      <p:sp>
        <p:nvSpPr>
          <p:cNvPr id="53" name="Shape 46"/>
          <p:cNvSpPr/>
          <p:nvPr/>
        </p:nvSpPr>
        <p:spPr>
          <a:xfrm>
            <a:off x="8581644" y="3375050"/>
            <a:ext cx="2000707" cy="990295"/>
          </a:xfrm>
          <a:prstGeom prst="roundRect">
            <a:avLst>
              <a:gd name="adj" fmla="val 7103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Shape 47"/>
          <p:cNvSpPr/>
          <p:nvPr/>
        </p:nvSpPr>
        <p:spPr>
          <a:xfrm>
            <a:off x="8695944" y="3655771"/>
            <a:ext cx="428854" cy="428854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5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34018" y="3793846"/>
            <a:ext cx="152705" cy="152705"/>
          </a:xfrm>
          <a:prstGeom prst="rect">
            <a:avLst/>
          </a:prstGeom>
        </p:spPr>
      </p:pic>
      <p:sp>
        <p:nvSpPr>
          <p:cNvPr id="56" name="Shape 48"/>
          <p:cNvSpPr/>
          <p:nvPr/>
        </p:nvSpPr>
        <p:spPr>
          <a:xfrm>
            <a:off x="8581644" y="4507992"/>
            <a:ext cx="2000707" cy="761695"/>
          </a:xfrm>
          <a:prstGeom prst="roundRect">
            <a:avLst>
              <a:gd name="adj" fmla="val 1200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7" name="Shape 49"/>
          <p:cNvSpPr/>
          <p:nvPr/>
        </p:nvSpPr>
        <p:spPr>
          <a:xfrm>
            <a:off x="8581644" y="5413248"/>
            <a:ext cx="2000707" cy="990295"/>
          </a:xfrm>
          <a:prstGeom prst="roundRect">
            <a:avLst>
              <a:gd name="adj" fmla="val 7103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Shape 50"/>
          <p:cNvSpPr/>
          <p:nvPr/>
        </p:nvSpPr>
        <p:spPr>
          <a:xfrm>
            <a:off x="8695944" y="4674413"/>
            <a:ext cx="428854" cy="428854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9" name="Shape 51"/>
          <p:cNvSpPr/>
          <p:nvPr/>
        </p:nvSpPr>
        <p:spPr>
          <a:xfrm>
            <a:off x="8695944" y="5693969"/>
            <a:ext cx="428854" cy="428854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2"/>
          <p:cNvSpPr txBox="1"/>
          <p:nvPr/>
        </p:nvSpPr>
        <p:spPr>
          <a:xfrm>
            <a:off x="9267444" y="3507638"/>
            <a:ext cx="7909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Real-time Analysis</a:t>
            </a:r>
            <a:endParaRPr lang="en-US" sz="1200" dirty="0"/>
          </a:p>
        </p:txBody>
      </p:sp>
      <p:sp>
        <p:nvSpPr>
          <p:cNvPr id="61" name="Text 53"/>
          <p:cNvSpPr txBox="1"/>
          <p:nvPr/>
        </p:nvSpPr>
        <p:spPr>
          <a:xfrm>
            <a:off x="9267444" y="5546750"/>
            <a:ext cx="9436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Smart Alternatives</a:t>
            </a:r>
            <a:endParaRPr lang="en-US" sz="1200" dirty="0"/>
          </a:p>
        </p:txBody>
      </p:sp>
      <p:sp>
        <p:nvSpPr>
          <p:cNvPr id="62" name="Text 54"/>
          <p:cNvSpPr txBox="1"/>
          <p:nvPr/>
        </p:nvSpPr>
        <p:spPr>
          <a:xfrm>
            <a:off x="9267444" y="6679692"/>
            <a:ext cx="9912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Food History</a:t>
            </a:r>
            <a:endParaRPr lang="en-US" sz="1200" dirty="0"/>
          </a:p>
        </p:txBody>
      </p:sp>
      <p:sp>
        <p:nvSpPr>
          <p:cNvPr id="63" name="Text 55"/>
          <p:cNvSpPr txBox="1"/>
          <p:nvPr/>
        </p:nvSpPr>
        <p:spPr>
          <a:xfrm>
            <a:off x="9267444" y="3955694"/>
            <a:ext cx="12865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Point camera at food to analyze</a:t>
            </a:r>
            <a:endParaRPr lang="en-US" sz="900" dirty="0"/>
          </a:p>
        </p:txBody>
      </p:sp>
      <p:pic>
        <p:nvPicPr>
          <p:cNvPr id="64" name="Image 6" descr="preencoded.png"/>
          <p:cNvPicPr>
            <a:picLocks noChangeAspect="1"/>
          </p:cNvPicPr>
          <p:nvPr/>
        </p:nvPicPr>
        <p:blipFill>
          <a:blip r:embed="rId9"/>
          <a:srcRect t="-180" b="-180"/>
          <a:stretch/>
        </p:blipFill>
        <p:spPr>
          <a:xfrm>
            <a:off x="8815730" y="4813402"/>
            <a:ext cx="190195" cy="152705"/>
          </a:xfrm>
          <a:prstGeom prst="rect">
            <a:avLst/>
          </a:prstGeom>
        </p:spPr>
      </p:pic>
      <p:sp>
        <p:nvSpPr>
          <p:cNvPr id="65" name="Text 56"/>
          <p:cNvSpPr txBox="1"/>
          <p:nvPr/>
        </p:nvSpPr>
        <p:spPr>
          <a:xfrm>
            <a:off x="9267444" y="4641494"/>
            <a:ext cx="10003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Offline Mode</a:t>
            </a:r>
            <a:endParaRPr lang="en-US" sz="1200" dirty="0"/>
          </a:p>
        </p:txBody>
      </p:sp>
      <p:sp>
        <p:nvSpPr>
          <p:cNvPr id="66" name="Text 57"/>
          <p:cNvSpPr txBox="1"/>
          <p:nvPr/>
        </p:nvSpPr>
        <p:spPr>
          <a:xfrm>
            <a:off x="9267444" y="4860950"/>
            <a:ext cx="123901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Works without internet connection</a:t>
            </a:r>
            <a:endParaRPr lang="en-US" sz="900" dirty="0"/>
          </a:p>
        </p:txBody>
      </p:sp>
      <p:pic>
        <p:nvPicPr>
          <p:cNvPr id="67" name="Image 7" descr="preencoded.png"/>
          <p:cNvPicPr>
            <a:picLocks noChangeAspect="1"/>
          </p:cNvPicPr>
          <p:nvPr/>
        </p:nvPicPr>
        <p:blipFill>
          <a:blip r:embed="rId10"/>
          <a:srcRect t="-100" b="-100"/>
          <a:stretch/>
        </p:blipFill>
        <p:spPr>
          <a:xfrm>
            <a:off x="8853221" y="5832043"/>
            <a:ext cx="114300" cy="152705"/>
          </a:xfrm>
          <a:prstGeom prst="rect">
            <a:avLst/>
          </a:prstGeom>
        </p:spPr>
      </p:pic>
      <p:sp>
        <p:nvSpPr>
          <p:cNvPr id="68" name="Shape 58"/>
          <p:cNvSpPr/>
          <p:nvPr/>
        </p:nvSpPr>
        <p:spPr>
          <a:xfrm>
            <a:off x="8581644" y="6546190"/>
            <a:ext cx="2000707" cy="761695"/>
          </a:xfrm>
          <a:prstGeom prst="roundRect">
            <a:avLst>
              <a:gd name="adj" fmla="val 1200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9" name="Shape 59"/>
          <p:cNvSpPr/>
          <p:nvPr/>
        </p:nvSpPr>
        <p:spPr>
          <a:xfrm>
            <a:off x="8695944" y="6713525"/>
            <a:ext cx="428854" cy="428854"/>
          </a:xfrm>
          <a:prstGeom prst="ellipse">
            <a:avLst/>
          </a:prstGeom>
          <a:solidFill>
            <a:srgbClr val="0073B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Text 60"/>
          <p:cNvSpPr txBox="1"/>
          <p:nvPr/>
        </p:nvSpPr>
        <p:spPr>
          <a:xfrm>
            <a:off x="9267444" y="5993892"/>
            <a:ext cx="1114654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Suggests safer food options</a:t>
            </a:r>
            <a:endParaRPr lang="en-US" sz="900" dirty="0"/>
          </a:p>
        </p:txBody>
      </p:sp>
      <p:pic>
        <p:nvPicPr>
          <p:cNvPr id="71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834018" y="6851599"/>
            <a:ext cx="152705" cy="152705"/>
          </a:xfrm>
          <a:prstGeom prst="rect">
            <a:avLst/>
          </a:prstGeom>
        </p:spPr>
      </p:pic>
      <p:sp>
        <p:nvSpPr>
          <p:cNvPr id="72" name="Text 61"/>
          <p:cNvSpPr txBox="1"/>
          <p:nvPr/>
        </p:nvSpPr>
        <p:spPr>
          <a:xfrm>
            <a:off x="9267444" y="6899148"/>
            <a:ext cx="924458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333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Track meals and progress</a:t>
            </a:r>
            <a:endParaRPr lang="en-US" sz="900" dirty="0"/>
          </a:p>
        </p:txBody>
      </p:sp>
      <p:sp>
        <p:nvSpPr>
          <p:cNvPr id="73" name="Shape 62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4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75" name="Shape 63"/>
          <p:cNvSpPr/>
          <p:nvPr/>
        </p:nvSpPr>
        <p:spPr>
          <a:xfrm>
            <a:off x="10541203" y="6344107"/>
            <a:ext cx="1466698" cy="323698"/>
          </a:xfrm>
          <a:prstGeom prst="roundRect">
            <a:avLst>
              <a:gd name="adj" fmla="val 33234"/>
            </a:avLst>
          </a:prstGeom>
          <a:solidFill>
            <a:srgbClr val="33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6" name="Text 64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  <p:pic>
        <p:nvPicPr>
          <p:cNvPr id="77" name="Image 1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655503" y="6439205"/>
            <a:ext cx="133502" cy="133502"/>
          </a:xfrm>
          <a:prstGeom prst="rect">
            <a:avLst/>
          </a:prstGeom>
        </p:spPr>
      </p:pic>
      <p:sp>
        <p:nvSpPr>
          <p:cNvPr id="78" name="Text 65"/>
          <p:cNvSpPr txBox="1"/>
          <p:nvPr/>
        </p:nvSpPr>
        <p:spPr>
          <a:xfrm>
            <a:off x="10845698" y="6420002"/>
            <a:ext cx="113385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hackathon.kemkes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2879</Words>
  <Application>Microsoft Office PowerPoint</Application>
  <PresentationFormat>Widescreen</PresentationFormat>
  <Paragraphs>533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Montserrat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ccsa6789@outlook.com</cp:lastModifiedBy>
  <cp:revision>5</cp:revision>
  <dcterms:created xsi:type="dcterms:W3CDTF">2025-09-27T07:49:51Z</dcterms:created>
  <dcterms:modified xsi:type="dcterms:W3CDTF">2025-09-28T13:52:43Z</dcterms:modified>
</cp:coreProperties>
</file>